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1291" r:id="rId2"/>
    <p:sldId id="1292" r:id="rId3"/>
    <p:sldId id="1293" r:id="rId4"/>
    <p:sldId id="1294" r:id="rId5"/>
    <p:sldId id="1289" r:id="rId6"/>
    <p:sldId id="440" r:id="rId7"/>
    <p:sldId id="1256" r:id="rId8"/>
    <p:sldId id="1278" r:id="rId9"/>
    <p:sldId id="1290" r:id="rId10"/>
    <p:sldId id="1271" r:id="rId11"/>
    <p:sldId id="1285" r:id="rId12"/>
    <p:sldId id="1281" r:id="rId13"/>
    <p:sldId id="1282" r:id="rId14"/>
    <p:sldId id="1283" r:id="rId15"/>
    <p:sldId id="1284" r:id="rId16"/>
    <p:sldId id="1286" r:id="rId17"/>
    <p:sldId id="1287" r:id="rId18"/>
    <p:sldId id="1295" r:id="rId19"/>
  </p:sldIdLst>
  <p:sldSz cx="9323388" cy="53641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0" userDrawn="1">
          <p15:clr>
            <a:srgbClr val="A4A3A4"/>
          </p15:clr>
        </p15:guide>
        <p15:guide id="2" pos="29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0000FF"/>
    <a:srgbClr val="EF999F"/>
    <a:srgbClr val="FF6600"/>
    <a:srgbClr val="FFCCFF"/>
    <a:srgbClr val="FF66FF"/>
    <a:srgbClr val="33CCFF"/>
    <a:srgbClr val="F62B1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696" y="78"/>
      </p:cViewPr>
      <p:guideLst>
        <p:guide orient="horz" pos="1690"/>
        <p:guide pos="2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2A897-319F-4945-A80E-58C76270993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47713" y="1143000"/>
            <a:ext cx="5362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55051-3B12-4AB5-B46C-68EED8B8B5D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28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1pPr>
    <a:lvl2pPr marL="352501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2pPr>
    <a:lvl3pPr marL="705002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3pPr>
    <a:lvl4pPr marL="1057504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4pPr>
    <a:lvl5pPr marL="1410005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5pPr>
    <a:lvl6pPr marL="1762506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6pPr>
    <a:lvl7pPr marL="2115007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7pPr>
    <a:lvl8pPr marL="2467508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8pPr>
    <a:lvl9pPr marL="2820010" algn="l" defTabSz="705002" rtl="0" eaLnBrk="1" latinLnBrk="0" hangingPunct="1">
      <a:defRPr sz="9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16008-4698-4EAC-8254-270201C3282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0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424" y="877886"/>
            <a:ext cx="6992541" cy="1867523"/>
          </a:xfrm>
        </p:spPr>
        <p:txBody>
          <a:bodyPr anchor="b"/>
          <a:lstStyle>
            <a:lvl1pPr algn="ctr">
              <a:defRPr sz="458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424" y="2817428"/>
            <a:ext cx="6992541" cy="1295097"/>
          </a:xfrm>
        </p:spPr>
        <p:txBody>
          <a:bodyPr/>
          <a:lstStyle>
            <a:lvl1pPr marL="0" indent="0" algn="ctr">
              <a:buNone/>
              <a:defRPr sz="1835"/>
            </a:lvl1pPr>
            <a:lvl2pPr marL="349621" indent="0" algn="ctr">
              <a:buNone/>
              <a:defRPr sz="1529"/>
            </a:lvl2pPr>
            <a:lvl3pPr marL="699242" indent="0" algn="ctr">
              <a:buNone/>
              <a:defRPr sz="1376"/>
            </a:lvl3pPr>
            <a:lvl4pPr marL="1048863" indent="0" algn="ctr">
              <a:buNone/>
              <a:defRPr sz="1224"/>
            </a:lvl4pPr>
            <a:lvl5pPr marL="1398483" indent="0" algn="ctr">
              <a:buNone/>
              <a:defRPr sz="1224"/>
            </a:lvl5pPr>
            <a:lvl6pPr marL="1748104" indent="0" algn="ctr">
              <a:buNone/>
              <a:defRPr sz="1224"/>
            </a:lvl6pPr>
            <a:lvl7pPr marL="2097725" indent="0" algn="ctr">
              <a:buNone/>
              <a:defRPr sz="1224"/>
            </a:lvl7pPr>
            <a:lvl8pPr marL="2447346" indent="0" algn="ctr">
              <a:buNone/>
              <a:defRPr sz="1224"/>
            </a:lvl8pPr>
            <a:lvl9pPr marL="2796967" indent="0" algn="ctr">
              <a:buNone/>
              <a:defRPr sz="122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152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947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2049" y="285592"/>
            <a:ext cx="2010356" cy="45458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983" y="285592"/>
            <a:ext cx="5914524" cy="45458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583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223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27" y="1337317"/>
            <a:ext cx="8041422" cy="2231342"/>
          </a:xfrm>
        </p:spPr>
        <p:txBody>
          <a:bodyPr anchor="b"/>
          <a:lstStyle>
            <a:lvl1pPr>
              <a:defRPr sz="458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127" y="3589768"/>
            <a:ext cx="8041422" cy="1173410"/>
          </a:xfrm>
        </p:spPr>
        <p:txBody>
          <a:bodyPr/>
          <a:lstStyle>
            <a:lvl1pPr marL="0" indent="0">
              <a:buNone/>
              <a:defRPr sz="1835">
                <a:solidFill>
                  <a:schemeClr val="tx1">
                    <a:tint val="75000"/>
                  </a:schemeClr>
                </a:solidFill>
              </a:defRPr>
            </a:lvl1pPr>
            <a:lvl2pPr marL="349621" indent="0">
              <a:buNone/>
              <a:defRPr sz="1529">
                <a:solidFill>
                  <a:schemeClr val="tx1">
                    <a:tint val="75000"/>
                  </a:schemeClr>
                </a:solidFill>
              </a:defRPr>
            </a:lvl2pPr>
            <a:lvl3pPr marL="699242" indent="0">
              <a:buNone/>
              <a:defRPr sz="1376">
                <a:solidFill>
                  <a:schemeClr val="tx1">
                    <a:tint val="75000"/>
                  </a:schemeClr>
                </a:solidFill>
              </a:defRPr>
            </a:lvl3pPr>
            <a:lvl4pPr marL="1048863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4pPr>
            <a:lvl5pPr marL="1398483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5pPr>
            <a:lvl6pPr marL="1748104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6pPr>
            <a:lvl7pPr marL="2097725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7pPr>
            <a:lvl8pPr marL="2447346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8pPr>
            <a:lvl9pPr marL="2796967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950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983" y="1427960"/>
            <a:ext cx="3962440" cy="34035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965" y="1427960"/>
            <a:ext cx="3962440" cy="34035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591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97" y="285592"/>
            <a:ext cx="8041422" cy="103682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198" y="1314965"/>
            <a:ext cx="3944230" cy="644444"/>
          </a:xfrm>
        </p:spPr>
        <p:txBody>
          <a:bodyPr anchor="b"/>
          <a:lstStyle>
            <a:lvl1pPr marL="0" indent="0">
              <a:buNone/>
              <a:defRPr sz="1835" b="1"/>
            </a:lvl1pPr>
            <a:lvl2pPr marL="349621" indent="0">
              <a:buNone/>
              <a:defRPr sz="1529" b="1"/>
            </a:lvl2pPr>
            <a:lvl3pPr marL="699242" indent="0">
              <a:buNone/>
              <a:defRPr sz="1376" b="1"/>
            </a:lvl3pPr>
            <a:lvl4pPr marL="1048863" indent="0">
              <a:buNone/>
              <a:defRPr sz="1224" b="1"/>
            </a:lvl4pPr>
            <a:lvl5pPr marL="1398483" indent="0">
              <a:buNone/>
              <a:defRPr sz="1224" b="1"/>
            </a:lvl5pPr>
            <a:lvl6pPr marL="1748104" indent="0">
              <a:buNone/>
              <a:defRPr sz="1224" b="1"/>
            </a:lvl6pPr>
            <a:lvl7pPr marL="2097725" indent="0">
              <a:buNone/>
              <a:defRPr sz="1224" b="1"/>
            </a:lvl7pPr>
            <a:lvl8pPr marL="2447346" indent="0">
              <a:buNone/>
              <a:defRPr sz="1224" b="1"/>
            </a:lvl8pPr>
            <a:lvl9pPr marL="2796967" indent="0">
              <a:buNone/>
              <a:defRPr sz="12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198" y="1959410"/>
            <a:ext cx="3944230" cy="28819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965" y="1314965"/>
            <a:ext cx="3963654" cy="644444"/>
          </a:xfrm>
        </p:spPr>
        <p:txBody>
          <a:bodyPr anchor="b"/>
          <a:lstStyle>
            <a:lvl1pPr marL="0" indent="0">
              <a:buNone/>
              <a:defRPr sz="1835" b="1"/>
            </a:lvl1pPr>
            <a:lvl2pPr marL="349621" indent="0">
              <a:buNone/>
              <a:defRPr sz="1529" b="1"/>
            </a:lvl2pPr>
            <a:lvl3pPr marL="699242" indent="0">
              <a:buNone/>
              <a:defRPr sz="1376" b="1"/>
            </a:lvl3pPr>
            <a:lvl4pPr marL="1048863" indent="0">
              <a:buNone/>
              <a:defRPr sz="1224" b="1"/>
            </a:lvl4pPr>
            <a:lvl5pPr marL="1398483" indent="0">
              <a:buNone/>
              <a:defRPr sz="1224" b="1"/>
            </a:lvl5pPr>
            <a:lvl6pPr marL="1748104" indent="0">
              <a:buNone/>
              <a:defRPr sz="1224" b="1"/>
            </a:lvl6pPr>
            <a:lvl7pPr marL="2097725" indent="0">
              <a:buNone/>
              <a:defRPr sz="1224" b="1"/>
            </a:lvl7pPr>
            <a:lvl8pPr marL="2447346" indent="0">
              <a:buNone/>
              <a:defRPr sz="1224" b="1"/>
            </a:lvl8pPr>
            <a:lvl9pPr marL="2796967" indent="0">
              <a:buNone/>
              <a:defRPr sz="122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965" y="1959410"/>
            <a:ext cx="3963654" cy="28819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40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61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206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98" y="357611"/>
            <a:ext cx="3007035" cy="1251638"/>
          </a:xfrm>
        </p:spPr>
        <p:txBody>
          <a:bodyPr anchor="b"/>
          <a:lstStyle>
            <a:lvl1pPr>
              <a:defRPr sz="24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3654" y="772340"/>
            <a:ext cx="4719965" cy="3812033"/>
          </a:xfrm>
        </p:spPr>
        <p:txBody>
          <a:bodyPr/>
          <a:lstStyle>
            <a:lvl1pPr>
              <a:defRPr sz="2447"/>
            </a:lvl1pPr>
            <a:lvl2pPr>
              <a:defRPr sz="2141"/>
            </a:lvl2pPr>
            <a:lvl3pPr>
              <a:defRPr sz="1835"/>
            </a:lvl3pPr>
            <a:lvl4pPr>
              <a:defRPr sz="1529"/>
            </a:lvl4pPr>
            <a:lvl5pPr>
              <a:defRPr sz="1529"/>
            </a:lvl5pPr>
            <a:lvl6pPr>
              <a:defRPr sz="1529"/>
            </a:lvl6pPr>
            <a:lvl7pPr>
              <a:defRPr sz="1529"/>
            </a:lvl7pPr>
            <a:lvl8pPr>
              <a:defRPr sz="1529"/>
            </a:lvl8pPr>
            <a:lvl9pPr>
              <a:defRPr sz="152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198" y="1609249"/>
            <a:ext cx="3007035" cy="2981333"/>
          </a:xfrm>
        </p:spPr>
        <p:txBody>
          <a:bodyPr/>
          <a:lstStyle>
            <a:lvl1pPr marL="0" indent="0">
              <a:buNone/>
              <a:defRPr sz="1224"/>
            </a:lvl1pPr>
            <a:lvl2pPr marL="349621" indent="0">
              <a:buNone/>
              <a:defRPr sz="1071"/>
            </a:lvl2pPr>
            <a:lvl3pPr marL="699242" indent="0">
              <a:buNone/>
              <a:defRPr sz="918"/>
            </a:lvl3pPr>
            <a:lvl4pPr marL="1048863" indent="0">
              <a:buNone/>
              <a:defRPr sz="765"/>
            </a:lvl4pPr>
            <a:lvl5pPr marL="1398483" indent="0">
              <a:buNone/>
              <a:defRPr sz="765"/>
            </a:lvl5pPr>
            <a:lvl6pPr marL="1748104" indent="0">
              <a:buNone/>
              <a:defRPr sz="765"/>
            </a:lvl6pPr>
            <a:lvl7pPr marL="2097725" indent="0">
              <a:buNone/>
              <a:defRPr sz="765"/>
            </a:lvl7pPr>
            <a:lvl8pPr marL="2447346" indent="0">
              <a:buNone/>
              <a:defRPr sz="765"/>
            </a:lvl8pPr>
            <a:lvl9pPr marL="2796967" indent="0">
              <a:buNone/>
              <a:defRPr sz="76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732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98" y="357611"/>
            <a:ext cx="3007035" cy="1251638"/>
          </a:xfrm>
        </p:spPr>
        <p:txBody>
          <a:bodyPr anchor="b"/>
          <a:lstStyle>
            <a:lvl1pPr>
              <a:defRPr sz="244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63654" y="772340"/>
            <a:ext cx="4719965" cy="3812033"/>
          </a:xfrm>
        </p:spPr>
        <p:txBody>
          <a:bodyPr anchor="t"/>
          <a:lstStyle>
            <a:lvl1pPr marL="0" indent="0">
              <a:buNone/>
              <a:defRPr sz="2447"/>
            </a:lvl1pPr>
            <a:lvl2pPr marL="349621" indent="0">
              <a:buNone/>
              <a:defRPr sz="2141"/>
            </a:lvl2pPr>
            <a:lvl3pPr marL="699242" indent="0">
              <a:buNone/>
              <a:defRPr sz="1835"/>
            </a:lvl3pPr>
            <a:lvl4pPr marL="1048863" indent="0">
              <a:buNone/>
              <a:defRPr sz="1529"/>
            </a:lvl4pPr>
            <a:lvl5pPr marL="1398483" indent="0">
              <a:buNone/>
              <a:defRPr sz="1529"/>
            </a:lvl5pPr>
            <a:lvl6pPr marL="1748104" indent="0">
              <a:buNone/>
              <a:defRPr sz="1529"/>
            </a:lvl6pPr>
            <a:lvl7pPr marL="2097725" indent="0">
              <a:buNone/>
              <a:defRPr sz="1529"/>
            </a:lvl7pPr>
            <a:lvl8pPr marL="2447346" indent="0">
              <a:buNone/>
              <a:defRPr sz="1529"/>
            </a:lvl8pPr>
            <a:lvl9pPr marL="2796967" indent="0">
              <a:buNone/>
              <a:defRPr sz="152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198" y="1609249"/>
            <a:ext cx="3007035" cy="2981333"/>
          </a:xfrm>
        </p:spPr>
        <p:txBody>
          <a:bodyPr/>
          <a:lstStyle>
            <a:lvl1pPr marL="0" indent="0">
              <a:buNone/>
              <a:defRPr sz="1224"/>
            </a:lvl1pPr>
            <a:lvl2pPr marL="349621" indent="0">
              <a:buNone/>
              <a:defRPr sz="1071"/>
            </a:lvl2pPr>
            <a:lvl3pPr marL="699242" indent="0">
              <a:buNone/>
              <a:defRPr sz="918"/>
            </a:lvl3pPr>
            <a:lvl4pPr marL="1048863" indent="0">
              <a:buNone/>
              <a:defRPr sz="765"/>
            </a:lvl4pPr>
            <a:lvl5pPr marL="1398483" indent="0">
              <a:buNone/>
              <a:defRPr sz="765"/>
            </a:lvl5pPr>
            <a:lvl6pPr marL="1748104" indent="0">
              <a:buNone/>
              <a:defRPr sz="765"/>
            </a:lvl6pPr>
            <a:lvl7pPr marL="2097725" indent="0">
              <a:buNone/>
              <a:defRPr sz="765"/>
            </a:lvl7pPr>
            <a:lvl8pPr marL="2447346" indent="0">
              <a:buNone/>
              <a:defRPr sz="765"/>
            </a:lvl8pPr>
            <a:lvl9pPr marL="2796967" indent="0">
              <a:buNone/>
              <a:defRPr sz="76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732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983" y="285592"/>
            <a:ext cx="8041422" cy="103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983" y="1427960"/>
            <a:ext cx="8041422" cy="340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983" y="4971785"/>
            <a:ext cx="2097762" cy="285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86106-BDE7-41E0-9F20-9AB766628602}" type="datetimeFigureOut">
              <a:rPr lang="x-none" smtClean="0"/>
              <a:t>29.02.2024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88373" y="4971785"/>
            <a:ext cx="3146643" cy="285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84643" y="4971785"/>
            <a:ext cx="2097762" cy="2855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1A924-59C3-468D-8211-2967F6624CE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386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99242" rtl="0" eaLnBrk="1" latinLnBrk="0" hangingPunct="1">
        <a:lnSpc>
          <a:spcPct val="90000"/>
        </a:lnSpc>
        <a:spcBef>
          <a:spcPct val="0"/>
        </a:spcBef>
        <a:buNone/>
        <a:defRPr sz="3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810" indent="-174810" algn="l" defTabSz="699242" rtl="0" eaLnBrk="1" latinLnBrk="0" hangingPunct="1">
        <a:lnSpc>
          <a:spcPct val="90000"/>
        </a:lnSpc>
        <a:spcBef>
          <a:spcPts val="765"/>
        </a:spcBef>
        <a:buFont typeface="Arial" panose="020B0604020202020204" pitchFamily="34" charset="0"/>
        <a:buChar char="•"/>
        <a:defRPr sz="2141" kern="1200">
          <a:solidFill>
            <a:schemeClr val="tx1"/>
          </a:solidFill>
          <a:latin typeface="+mn-lt"/>
          <a:ea typeface="+mn-ea"/>
          <a:cs typeface="+mn-cs"/>
        </a:defRPr>
      </a:lvl1pPr>
      <a:lvl2pPr marL="524431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+mn-ea"/>
          <a:cs typeface="+mn-cs"/>
        </a:defRPr>
      </a:lvl2pPr>
      <a:lvl3pPr marL="874052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529" kern="1200">
          <a:solidFill>
            <a:schemeClr val="tx1"/>
          </a:solidFill>
          <a:latin typeface="+mn-lt"/>
          <a:ea typeface="+mn-ea"/>
          <a:cs typeface="+mn-cs"/>
        </a:defRPr>
      </a:lvl3pPr>
      <a:lvl4pPr marL="1223673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4pPr>
      <a:lvl5pPr marL="1573294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1922915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6pPr>
      <a:lvl7pPr marL="2272535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7pPr>
      <a:lvl8pPr marL="2622156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8pPr>
      <a:lvl9pPr marL="2971777" indent="-174810" algn="l" defTabSz="699242" rtl="0" eaLnBrk="1" latinLnBrk="0" hangingPunct="1">
        <a:lnSpc>
          <a:spcPct val="90000"/>
        </a:lnSpc>
        <a:spcBef>
          <a:spcPts val="382"/>
        </a:spcBef>
        <a:buFont typeface="Arial" panose="020B0604020202020204" pitchFamily="34" charset="0"/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1pPr>
      <a:lvl2pPr marL="349621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2pPr>
      <a:lvl3pPr marL="699242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3pPr>
      <a:lvl4pPr marL="1048863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4pPr>
      <a:lvl5pPr marL="1398483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1748104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6pPr>
      <a:lvl7pPr marL="2097725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7pPr>
      <a:lvl8pPr marL="2447346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8pPr>
      <a:lvl9pPr marL="2796967" algn="l" defTabSz="699242" rtl="0" eaLnBrk="1" latinLnBrk="0" hangingPunct="1">
        <a:defRPr sz="13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7.png"/><Relationship Id="rId7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23.jpeg"/><Relationship Id="rId3" Type="http://schemas.openxmlformats.org/officeDocument/2006/relationships/image" Target="../media/image62.jpg"/><Relationship Id="rId7" Type="http://schemas.openxmlformats.org/officeDocument/2006/relationships/image" Target="../media/image66.jpeg"/><Relationship Id="rId12" Type="http://schemas.openxmlformats.org/officeDocument/2006/relationships/image" Target="../media/image2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microsoft.com/office/2007/relationships/hdphoto" Target="../media/hdphoto2.wdp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23.jpeg"/><Relationship Id="rId5" Type="http://schemas.openxmlformats.org/officeDocument/2006/relationships/image" Target="../media/image73.png"/><Relationship Id="rId10" Type="http://schemas.openxmlformats.org/officeDocument/2006/relationships/image" Target="../media/image22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2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22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3.jpe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12" Type="http://schemas.openxmlformats.org/officeDocument/2006/relationships/image" Target="../media/image2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23.jpe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2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11" Type="http://schemas.openxmlformats.org/officeDocument/2006/relationships/image" Target="../media/image104.jpeg"/><Relationship Id="rId5" Type="http://schemas.openxmlformats.org/officeDocument/2006/relationships/image" Target="../media/image100.jpeg"/><Relationship Id="rId10" Type="http://schemas.openxmlformats.org/officeDocument/2006/relationships/image" Target="../media/image82.png"/><Relationship Id="rId4" Type="http://schemas.openxmlformats.org/officeDocument/2006/relationships/image" Target="../media/image99.jpe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23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2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5.jpeg"/><Relationship Id="rId15" Type="http://schemas.openxmlformats.org/officeDocument/2006/relationships/image" Target="../media/image23.jpeg"/><Relationship Id="rId10" Type="http://schemas.openxmlformats.org/officeDocument/2006/relationships/image" Target="../media/image33.jpeg"/><Relationship Id="rId4" Type="http://schemas.openxmlformats.org/officeDocument/2006/relationships/image" Target="../media/image24.jpeg"/><Relationship Id="rId9" Type="http://schemas.openxmlformats.org/officeDocument/2006/relationships/image" Target="../media/image32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4.jpeg"/><Relationship Id="rId5" Type="http://schemas.openxmlformats.org/officeDocument/2006/relationships/image" Target="../media/image40.jpeg"/><Relationship Id="rId10" Type="http://schemas.openxmlformats.org/officeDocument/2006/relationships/image" Target="../media/image23.jpe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3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2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4406" cy="5364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98390B-0B6A-436F-925F-2C0626C0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396" y="2020361"/>
            <a:ext cx="63852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СОВРЕМЕННЫЕ ПОДХОДЫ К ОБЕСПЕЧЕНИЮ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ВОЕННОЙ БЕЗОПАСНОСТИ ГОСУДАРСТВА. </a:t>
            </a:r>
          </a:p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ИХ РЕАЛИЗАЦИЯ В НОВОЙ РЕДАКЦИИ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ВОЕННОЙ ДОКТРИНЫ РЕСПУБЛИКИ БЕЛАРУСЬ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1986" y="0"/>
            <a:ext cx="121140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411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4E35F4-7E73-4807-8B63-E64DE5000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2" t="16654" r="31584" b="50551"/>
          <a:stretch/>
        </p:blipFill>
        <p:spPr>
          <a:xfrm>
            <a:off x="4591050" y="1992289"/>
            <a:ext cx="4680470" cy="3212747"/>
          </a:xfrm>
          <a:prstGeom prst="rect">
            <a:avLst/>
          </a:prstGeom>
        </p:spPr>
      </p:pic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68A1FE9E-74BF-4D94-8F7F-E5EA6B62C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05" y="1145707"/>
            <a:ext cx="9127820" cy="50517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marL="87313" algn="just" eaLnBrk="0" hangingPunct="0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«…Спектр военных опасностей Республики Беларусь и их градация по уровням риска, вызова, угрозы определяются в Военной доктрине Республики Беларусь…»</a:t>
            </a:r>
          </a:p>
          <a:p>
            <a:pPr marL="87313" algn="r" eaLnBrk="0" hangingPunct="0">
              <a:lnSpc>
                <a:spcPts val="1400"/>
              </a:lnSpc>
              <a:buClr>
                <a:srgbClr val="FF0000"/>
              </a:buClr>
            </a:pPr>
            <a:r>
              <a:rPr lang="ru-RU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Из проекта Концепции национальной безопасности Республики Беларусь</a:t>
            </a:r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5D774569-D06D-42CD-86E8-58A78F42EDE7}"/>
              </a:ext>
            </a:extLst>
          </p:cNvPr>
          <p:cNvSpPr/>
          <p:nvPr/>
        </p:nvSpPr>
        <p:spPr>
          <a:xfrm>
            <a:off x="1473149" y="1712304"/>
            <a:ext cx="6378678" cy="195291"/>
          </a:xfrm>
          <a:prstGeom prst="downArrow">
            <a:avLst>
              <a:gd name="adj1" fmla="val 56188"/>
              <a:gd name="adj2" fmla="val 50000"/>
            </a:avLst>
          </a:prstGeom>
          <a:solidFill>
            <a:srgbClr val="FF0000"/>
          </a:solidFill>
          <a:ln>
            <a:solidFill>
              <a:srgbClr val="F62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03E2B40-1570-46A0-979B-6607F243E670}"/>
              </a:ext>
            </a:extLst>
          </p:cNvPr>
          <p:cNvGrpSpPr/>
          <p:nvPr/>
        </p:nvGrpSpPr>
        <p:grpSpPr>
          <a:xfrm>
            <a:off x="115381" y="2653300"/>
            <a:ext cx="6350170" cy="1345205"/>
            <a:chOff x="115381" y="2148352"/>
            <a:chExt cx="6350170" cy="1355007"/>
          </a:xfrm>
          <a:effectLst/>
        </p:grpSpPr>
        <p:sp>
          <p:nvSpPr>
            <p:cNvPr id="19" name="AutoShape 21">
              <a:extLst>
                <a:ext uri="{FF2B5EF4-FFF2-40B4-BE49-F238E27FC236}">
                  <a16:creationId xmlns:a16="http://schemas.microsoft.com/office/drawing/2014/main" id="{94F18AB5-B037-450A-8848-353C557A65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82340">
              <a:off x="5499703" y="1460902"/>
              <a:ext cx="278397" cy="1653298"/>
            </a:xfrm>
            <a:prstGeom prst="triangle">
              <a:avLst>
                <a:gd name="adj" fmla="val 12872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</a:ln>
            <a:effectLst>
              <a:glow rad="63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059" tIns="55059" rIns="55059" bIns="55059" anchor="ctr"/>
            <a:lstStyle/>
            <a:p>
              <a:pPr marL="87313" algn="just" eaLnBrk="0" hangingPunct="0">
                <a:lnSpc>
                  <a:spcPts val="1200"/>
                </a:lnSpc>
                <a:buClr>
                  <a:srgbClr val="FF0000"/>
                </a:buClr>
              </a:pPr>
              <a:endParaRPr lang="ru-RU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AutoShape 21">
              <a:extLst>
                <a:ext uri="{FF2B5EF4-FFF2-40B4-BE49-F238E27FC236}">
                  <a16:creationId xmlns:a16="http://schemas.microsoft.com/office/drawing/2014/main" id="{496D4BE7-CBF5-4D4A-BAEB-0AEE49C56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81" y="2627023"/>
              <a:ext cx="5894150" cy="8763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</a:ln>
            <a:effectLst>
              <a:glow rad="63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059" tIns="55059" rIns="55059" bIns="55059" anchor="ctr"/>
            <a:lstStyle/>
            <a:p>
              <a:pPr marL="87313" algn="just" eaLnBrk="0" hangingPunct="0">
                <a:lnSpc>
                  <a:spcPts val="1200"/>
                </a:lnSpc>
                <a:buClr>
                  <a:srgbClr val="FF0000"/>
                </a:buClr>
              </a:pP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Военная опасность на уровне вызова характеризуется наличием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интересов, намерений и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возможностей другого государства…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при отсутствии реальных действий, а равно снижением уровня военной безопасности Республики Беларусь</a:t>
              </a: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560BEB-76B6-4985-868A-D7E2D0855930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66B6834-B641-4112-94A4-DAA469669C76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Обеспечена связь проекта Военной доктрины </a:t>
            </a:r>
          </a:p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обновленной Концепцией национальной безопасности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793592-E738-44FF-AC00-E27AA0AFE9F2}"/>
              </a:ext>
            </a:extLst>
          </p:cNvPr>
          <p:cNvGrpSpPr/>
          <p:nvPr/>
        </p:nvGrpSpPr>
        <p:grpSpPr>
          <a:xfrm>
            <a:off x="115380" y="3083572"/>
            <a:ext cx="8112034" cy="2155166"/>
            <a:chOff x="115380" y="2959799"/>
            <a:chExt cx="8112034" cy="2148945"/>
          </a:xfrm>
          <a:effectLst/>
        </p:grpSpPr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2121FBD2-C1E0-456A-89BA-17C217A93C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4100">
              <a:off x="6790072" y="1804883"/>
              <a:ext cx="282425" cy="2592258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</a:ln>
            <a:effectLst>
              <a:glow rad="63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059" tIns="55059" rIns="55059" bIns="55059" anchor="ctr"/>
            <a:lstStyle/>
            <a:p>
              <a:pPr marL="87313" algn="just" eaLnBrk="0" hangingPunct="0">
                <a:lnSpc>
                  <a:spcPts val="1200"/>
                </a:lnSpc>
                <a:buClr>
                  <a:srgbClr val="FF0000"/>
                </a:buClr>
              </a:pPr>
              <a:endParaRPr lang="ru-RU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89E96A32-231A-4C26-8C0D-94A1DDF7BF47}"/>
                </a:ext>
              </a:extLst>
            </p:cNvPr>
            <p:cNvSpPr/>
            <p:nvPr/>
          </p:nvSpPr>
          <p:spPr>
            <a:xfrm>
              <a:off x="115380" y="3925956"/>
              <a:ext cx="7352219" cy="11827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</a:ln>
            <a:effectLst>
              <a:glow rad="63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059" tIns="55059" rIns="55059" bIns="55059" anchor="ctr"/>
            <a:lstStyle/>
            <a:p>
              <a:pPr marL="87313" algn="just" eaLnBrk="0" hangingPunct="0">
                <a:lnSpc>
                  <a:spcPts val="1200"/>
                </a:lnSpc>
                <a:buClr>
                  <a:srgbClr val="FF0000"/>
                </a:buClr>
              </a:pP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Военная угроза (военная опасность на уровне военной угрозы)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– состояние межгосударственных или внутригосударственных отношений,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характеризуемое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действиями другого государства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…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указывающих на возможность возникновения вооруженного конфликта. Высшим уровнем военной угрозы является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непосредственная угроза агрессии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, при которой состояние межгосударственных отношений, указывает на реальную возможность возникновения войны</a:t>
              </a:r>
              <a:endParaRPr lang="x-none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5F4F598-F5F8-4755-AC3F-CCF9162DEC3D}"/>
              </a:ext>
            </a:extLst>
          </p:cNvPr>
          <p:cNvGrpSpPr/>
          <p:nvPr/>
        </p:nvGrpSpPr>
        <p:grpSpPr>
          <a:xfrm>
            <a:off x="115381" y="2068893"/>
            <a:ext cx="5003988" cy="1012288"/>
            <a:chOff x="123302" y="1941678"/>
            <a:chExt cx="5318260" cy="864458"/>
          </a:xfrm>
          <a:effectLst/>
        </p:grpSpPr>
        <p:sp>
          <p:nvSpPr>
            <p:cNvPr id="21" name="AutoShape 21">
              <a:extLst>
                <a:ext uri="{FF2B5EF4-FFF2-40B4-BE49-F238E27FC236}">
                  <a16:creationId xmlns:a16="http://schemas.microsoft.com/office/drawing/2014/main" id="{F68DD863-4267-422F-9F68-9A37FE7865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17420">
              <a:off x="5037011" y="1840458"/>
              <a:ext cx="140283" cy="668818"/>
            </a:xfrm>
            <a:prstGeom prst="triangle">
              <a:avLst>
                <a:gd name="adj" fmla="val 5174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</a:ln>
            <a:effectLst>
              <a:glow rad="63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059" tIns="55059" rIns="55059" bIns="55059" anchor="ctr"/>
            <a:lstStyle/>
            <a:p>
              <a:pPr marL="87313" algn="just" eaLnBrk="0" hangingPunct="0">
                <a:lnSpc>
                  <a:spcPts val="1200"/>
                </a:lnSpc>
                <a:buClr>
                  <a:srgbClr val="FF0000"/>
                </a:buClr>
              </a:pPr>
              <a:endParaRPr lang="ru-RU" sz="1400" b="1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AutoShape 21">
              <a:extLst>
                <a:ext uri="{FF2B5EF4-FFF2-40B4-BE49-F238E27FC236}">
                  <a16:creationId xmlns:a16="http://schemas.microsoft.com/office/drawing/2014/main" id="{7848C17A-1537-4E55-BA82-71F7DCF35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02" y="1941678"/>
              <a:ext cx="4756759" cy="86445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</a:ln>
            <a:effectLst>
              <a:glow rad="63500">
                <a:schemeClr val="bg1">
                  <a:lumMod val="85000"/>
                  <a:alpha val="5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059" tIns="55059" rIns="55059" bIns="55059" anchor="ctr"/>
            <a:lstStyle/>
            <a:p>
              <a:pPr marL="87313" algn="just" eaLnBrk="0" hangingPunct="0">
                <a:lnSpc>
                  <a:spcPts val="1200"/>
                </a:lnSpc>
                <a:buClr>
                  <a:srgbClr val="FF0000"/>
                </a:buClr>
              </a:pP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Военная опасность на уровне риска характеризуется наличием интересов и намерений другого государства…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при отсутствии </a:t>
              </a:r>
              <a:r>
                <a:rPr lang="ru-RU" sz="1400" b="1" spc="-30" dirty="0">
                  <a:solidFill>
                    <a:schemeClr val="tx1"/>
                  </a:solidFill>
                  <a:latin typeface="Arial" panose="020B0604020202020204" pitchFamily="34" charset="0"/>
                </a:rPr>
                <a:t>возможностей для их реализации, а равно созданием в государстве условий для снижения уровня военной безопасности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B5928CF-D3F5-4EEC-93AF-AE4E5F8F270C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E0D4CCE7-D71A-49C1-A8D2-B7735E5B6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28" descr="ГШ">
              <a:extLst>
                <a:ext uri="{FF2B5EF4-FFF2-40B4-BE49-F238E27FC236}">
                  <a16:creationId xmlns:a16="http://schemas.microsoft.com/office/drawing/2014/main" id="{DAFB3396-D65D-44AA-B4A8-6EB706C03ED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561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25909" y="3920755"/>
            <a:ext cx="1764000" cy="1296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777354" y="3920755"/>
            <a:ext cx="1764000" cy="1296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21">
            <a:extLst>
              <a:ext uri="{FF2B5EF4-FFF2-40B4-BE49-F238E27FC236}">
                <a16:creationId xmlns:a16="http://schemas.microsoft.com/office/drawing/2014/main" id="{3203D36A-F68C-486E-96F7-94634E8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" y="1148890"/>
            <a:ext cx="9149215" cy="67873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271463" algn="just" eaLnBrk="0" hangingPunct="0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Меры, принимаемые государством, направлены на недопущение эскалации военно-политической обстановки, разрядку ситуации. Мы не должны допустить ситуации, когда реагировать уже будет поздно</a:t>
            </a:r>
          </a:p>
        </p:txBody>
      </p:sp>
      <p:sp>
        <p:nvSpPr>
          <p:cNvPr id="22" name="AutoShape 21">
            <a:extLst>
              <a:ext uri="{FF2B5EF4-FFF2-40B4-BE49-F238E27FC236}">
                <a16:creationId xmlns:a16="http://schemas.microsoft.com/office/drawing/2014/main" id="{94D13A71-1585-4A88-BF18-E91F98662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6" y="3010076"/>
            <a:ext cx="9169145" cy="71932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271463" algn="just" eaLnBrk="0" hangingPunct="0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Размещение на территории Республики Беларуси тактического ядерного оружия рассматривается как важное слагаемое превентивного сдерживания потенциальных противников, </a:t>
            </a:r>
            <a:b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развязывания вооруженной агрессии против Республики Беларусь</a:t>
            </a:r>
          </a:p>
        </p:txBody>
      </p:sp>
      <p:sp>
        <p:nvSpPr>
          <p:cNvPr id="24" name="AutoShape 21">
            <a:extLst>
              <a:ext uri="{FF2B5EF4-FFF2-40B4-BE49-F238E27FC236}">
                <a16:creationId xmlns:a16="http://schemas.microsoft.com/office/drawing/2014/main" id="{9FD09431-6D13-4CC0-837E-A6279BC50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2" y="1977637"/>
            <a:ext cx="9149216" cy="875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271463" algn="just" eaLnBrk="0" hangingPunct="0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Упор сделан на сдерживание от развязывания военных конфликтов. Оно осуществляется выстраиванием системы отношений, сдерживающих процессы возникновения межгосударственных противоречий, поддержанием баланса национальных интересов Республики Беларусь с интересами других стран, обеспечивающих стабильность и мирное сосуществование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9495BC-3678-45CF-921A-5759C736D0A1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CDB300-69EB-4C83-8A98-B292EC6920DB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Адекватность принимаемых мер государством</a:t>
            </a:r>
          </a:p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уровнем военной опасности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EE3495-2E31-43CB-B5C6-424C64DEA08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22" b="7594"/>
          <a:stretch/>
        </p:blipFill>
        <p:spPr bwMode="auto">
          <a:xfrm>
            <a:off x="1933479" y="3920755"/>
            <a:ext cx="1764000" cy="1296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Руководители органов управления связью оборонных ведомств государств – членов ОДКБ провели рабочую встречу">
            <a:extLst>
              <a:ext uri="{FF2B5EF4-FFF2-40B4-BE49-F238E27FC236}">
                <a16:creationId xmlns:a16="http://schemas.microsoft.com/office/drawing/2014/main" id="{7B43BC21-9C7B-4447-B9FB-AE619AB4975E}"/>
              </a:ext>
            </a:extLst>
          </p:cNvPr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8549" y="3920755"/>
            <a:ext cx="1764000" cy="1296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31F3606-B07E-412F-8CCB-3189BD29EC35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89" r="7671" b="8769"/>
          <a:stretch/>
        </p:blipFill>
        <p:spPr bwMode="auto">
          <a:xfrm>
            <a:off x="70151" y="3920755"/>
            <a:ext cx="1764688" cy="1296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41A4DFD-1D57-4630-A8E0-39499B748EA6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AE5E6EBE-3067-4F92-9D24-8615B32497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28" descr="ГШ">
              <a:extLst>
                <a:ext uri="{FF2B5EF4-FFF2-40B4-BE49-F238E27FC236}">
                  <a16:creationId xmlns:a16="http://schemas.microsoft.com/office/drawing/2014/main" id="{F3D7E1AE-58D5-430C-8CC4-DF7FD667134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07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560BEB-76B6-4985-868A-D7E2D0855930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53212" y="2671888"/>
            <a:ext cx="5236560" cy="85053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>
            <a:defPPr>
              <a:defRPr lang="en-US"/>
            </a:defPPr>
            <a:lvl1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 sz="14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71463">
              <a:lnSpc>
                <a:spcPts val="16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Провокации, вооруженные акции и инциденты со стороны наших соседей не являются военным конфликтом, но реагировать на них необходимо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7400" y="1120379"/>
            <a:ext cx="5228184" cy="13768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>
            <a:defPPr>
              <a:defRPr lang="en-US"/>
            </a:defPPr>
            <a:lvl1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 sz="1400" b="1"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71463">
              <a:lnSpc>
                <a:spcPts val="16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В перечень военных опасностей включена возможность применения оппонентами военной силы против Республики Беларусь уже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мирное время, в условиях военно-политического кризиса. Это то, с чем мы сталкиваемся в настоящее время на наших южных и западных рубежах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5FE1882-321C-4738-842B-CCA95A250B1E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1" y="1120379"/>
            <a:ext cx="1800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3510E37-9069-48A6-A202-78DC4474A65C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867" y="1120379"/>
            <a:ext cx="1800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F3E9A47-F72A-47A4-A225-5E97BB79123F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01" y="2442423"/>
            <a:ext cx="1800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8EEC0E-3B6C-4C2E-B707-9C42DCE3866F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867" y="2432808"/>
            <a:ext cx="1800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342852" y="3640361"/>
            <a:ext cx="4626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rial" pitchFamily="34" charset="0"/>
                <a:cs typeface="Arial" pitchFamily="34" charset="0"/>
              </a:rPr>
              <a:t>МЕРЫ СТРАТЕГИЧЕСКОГО СДЕРЖИВАНИЯ</a:t>
            </a:r>
            <a:endParaRPr lang="ru-RU" sz="1400" b="1" i="1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2272731-DBD9-4453-BFCA-EEA8DBEB9412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доктрине важный акцент сделан на недопущение военный конфликтов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47A22F-2749-4CD5-A020-C3913BC125BA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66" y="4036703"/>
            <a:ext cx="1764000" cy="1224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6678F7-82AB-4AA5-9CD2-A86CC8731134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18" y="4036703"/>
            <a:ext cx="1764000" cy="1224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0EE1D9-6A0C-40C9-B8BF-DD5A6E54ECE0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20" y="4036703"/>
            <a:ext cx="1764000" cy="1224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B518BDFB-6B9D-4930-B673-3FCB7D80111E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92" y="4036703"/>
            <a:ext cx="1764000" cy="1224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1D7994E-1706-49DD-A572-6C04C3118C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93" b="9448"/>
          <a:stretch/>
        </p:blipFill>
        <p:spPr>
          <a:xfrm>
            <a:off x="88915" y="4036704"/>
            <a:ext cx="1778974" cy="1224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B7AF69D-541F-41DA-A3A8-5DADE26BB9EE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24F57B31-0DD0-428B-B302-6E1E977A5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28" descr="ГШ">
              <a:extLst>
                <a:ext uri="{FF2B5EF4-FFF2-40B4-BE49-F238E27FC236}">
                  <a16:creationId xmlns:a16="http://schemas.microsoft.com/office/drawing/2014/main" id="{B79D2BE6-9779-4B5F-855D-478E630A56A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770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6704E1-A71E-4FEF-9A18-CE7C83036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45" y="4206744"/>
            <a:ext cx="2046470" cy="1148947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DD308326-AF13-46D6-BFD2-1F6CA694AAB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995" y="4360717"/>
            <a:ext cx="2979047" cy="955121"/>
          </a:xfrm>
          <a:prstGeom prst="rect">
            <a:avLst/>
          </a:prstGeom>
          <a:noFill/>
          <a:effectLst>
            <a:softEdge rad="889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336E85CF-6A52-48EE-B0D7-6F09B021D62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584" y="4317637"/>
            <a:ext cx="2573500" cy="1041283"/>
          </a:xfrm>
          <a:prstGeom prst="rect">
            <a:avLst/>
          </a:prstGeom>
          <a:noFill/>
          <a:effectLst>
            <a:softEdge rad="889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0B8DAE25-7DE2-49F4-9787-0DDE7A7D4ED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8" y="4530288"/>
            <a:ext cx="2573499" cy="790866"/>
          </a:xfrm>
          <a:prstGeom prst="rect">
            <a:avLst/>
          </a:prstGeom>
          <a:noFill/>
          <a:effectLst>
            <a:softEdge rad="889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C4DFF431-A109-4B94-87BA-F595D186D9E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689" y="1106920"/>
            <a:ext cx="2092553" cy="1294346"/>
          </a:xfrm>
          <a:prstGeom prst="rect">
            <a:avLst/>
          </a:prstGeom>
          <a:noFill/>
          <a:effectLst>
            <a:softEdge rad="889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69B55D4-B96B-4EDB-A2E7-E4CAD95FDE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079" y="1113987"/>
            <a:ext cx="2291869" cy="1095012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36" name="Рисунок 10">
            <a:extLst>
              <a:ext uri="{FF2B5EF4-FFF2-40B4-BE49-F238E27FC236}">
                <a16:creationId xmlns:a16="http://schemas.microsoft.com/office/drawing/2014/main" id="{1590EF7D-9718-4346-94FE-DD03CFE0A4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638" y="1094339"/>
            <a:ext cx="2616445" cy="109739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41A96B1E-3D3B-426B-9F59-AAEEE5619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4" y="1147616"/>
            <a:ext cx="3088188" cy="1052057"/>
          </a:xfrm>
          <a:prstGeom prst="rect">
            <a:avLst/>
          </a:prstGeom>
          <a:noFill/>
          <a:effectLst>
            <a:softEdge rad="889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7583901-A4E1-420C-A23D-F6DED5953582}"/>
              </a:ext>
            </a:extLst>
          </p:cNvPr>
          <p:cNvSpPr/>
          <p:nvPr/>
        </p:nvSpPr>
        <p:spPr>
          <a:xfrm>
            <a:off x="6123408" y="1953993"/>
            <a:ext cx="3117632" cy="26513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Стрелка: вниз 66">
            <a:extLst>
              <a:ext uri="{FF2B5EF4-FFF2-40B4-BE49-F238E27FC236}">
                <a16:creationId xmlns:a16="http://schemas.microsoft.com/office/drawing/2014/main" id="{45748664-3BD8-422C-BB79-708AF0B1C331}"/>
              </a:ext>
            </a:extLst>
          </p:cNvPr>
          <p:cNvSpPr/>
          <p:nvPr/>
        </p:nvSpPr>
        <p:spPr>
          <a:xfrm>
            <a:off x="6446351" y="2271815"/>
            <a:ext cx="2616445" cy="2191104"/>
          </a:xfrm>
          <a:prstGeom prst="downArrow">
            <a:avLst>
              <a:gd name="adj1" fmla="val 50000"/>
              <a:gd name="adj2" fmla="val 129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AutoShape 54">
            <a:extLst>
              <a:ext uri="{FF2B5EF4-FFF2-40B4-BE49-F238E27FC236}">
                <a16:creationId xmlns:a16="http://schemas.microsoft.com/office/drawing/2014/main" id="{B810CFE4-CE39-41E0-B0A3-6B01C967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2381" y="1996017"/>
            <a:ext cx="3001532" cy="266656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  <a:defRPr/>
            </a:pP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ПО СОСТАВУ УЧАСТНИКОВ</a:t>
            </a:r>
          </a:p>
        </p:txBody>
      </p:sp>
      <p:sp>
        <p:nvSpPr>
          <p:cNvPr id="47" name="AutoShape 54">
            <a:extLst>
              <a:ext uri="{FF2B5EF4-FFF2-40B4-BE49-F238E27FC236}">
                <a16:creationId xmlns:a16="http://schemas.microsoft.com/office/drawing/2014/main" id="{4EFD5F71-1931-4653-A963-B40B278EB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608" y="2925072"/>
            <a:ext cx="3007065" cy="59372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межгосударственная война</a:t>
            </a:r>
          </a:p>
        </p:txBody>
      </p:sp>
      <p:sp>
        <p:nvSpPr>
          <p:cNvPr id="49" name="AutoShape 54">
            <a:extLst>
              <a:ext uri="{FF2B5EF4-FFF2-40B4-BE49-F238E27FC236}">
                <a16:creationId xmlns:a16="http://schemas.microsoft.com/office/drawing/2014/main" id="{C0F57198-66B8-4D4A-A731-F3B3CDB27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231" y="2308952"/>
            <a:ext cx="2998814" cy="593729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коалиционная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война</a:t>
            </a:r>
          </a:p>
        </p:txBody>
      </p:sp>
      <p:sp>
        <p:nvSpPr>
          <p:cNvPr id="50" name="AutoShape 54">
            <a:extLst>
              <a:ext uri="{FF2B5EF4-FFF2-40B4-BE49-F238E27FC236}">
                <a16:creationId xmlns:a16="http://schemas.microsoft.com/office/drawing/2014/main" id="{A49BE392-B9A3-4112-9833-23BF9C52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608" y="4141779"/>
            <a:ext cx="3007063" cy="410892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400"/>
              </a:lnSpc>
              <a:buClr>
                <a:srgbClr val="FF0000"/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80" algn="ctr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внутренний </a:t>
            </a:r>
          </a:p>
          <a:p>
            <a:pPr marL="5180" algn="ctr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вооруженный конфликт</a:t>
            </a:r>
          </a:p>
          <a:p>
            <a:pPr marL="5180" algn="ctr">
              <a:lnSpc>
                <a:spcPts val="1400"/>
              </a:lnSpc>
              <a:buClr>
                <a:srgbClr val="FF0000"/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AutoShape 54">
            <a:extLst>
              <a:ext uri="{FF2B5EF4-FFF2-40B4-BE49-F238E27FC236}">
                <a16:creationId xmlns:a16="http://schemas.microsoft.com/office/drawing/2014/main" id="{B0239B5A-C14E-4C94-9F4A-C369F438F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422" y="3708717"/>
            <a:ext cx="3007065" cy="38828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80" algn="ctr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</a:t>
            </a:r>
          </a:p>
          <a:p>
            <a:pPr marL="5180" algn="ctr">
              <a:lnSpc>
                <a:spcPts val="1400"/>
              </a:lnSpc>
              <a:buClr>
                <a:srgbClr val="FF0000"/>
              </a:buClr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вооруженный  конфликт</a:t>
            </a:r>
          </a:p>
          <a:p>
            <a:pPr marL="5180" algn="ctr">
              <a:lnSpc>
                <a:spcPts val="1529"/>
              </a:lnSpc>
              <a:buClr>
                <a:srgbClr val="FF0000"/>
              </a:buClr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DC254B6-AC60-485B-B8CC-B2838836D2CB}"/>
              </a:ext>
            </a:extLst>
          </p:cNvPr>
          <p:cNvSpPr/>
          <p:nvPr/>
        </p:nvSpPr>
        <p:spPr>
          <a:xfrm>
            <a:off x="90863" y="1953992"/>
            <a:ext cx="2616445" cy="262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AutoShape 54">
            <a:extLst>
              <a:ext uri="{FF2B5EF4-FFF2-40B4-BE49-F238E27FC236}">
                <a16:creationId xmlns:a16="http://schemas.microsoft.com/office/drawing/2014/main" id="{5D2C6B06-C417-463A-943B-B73A7E4BA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81" y="2337492"/>
            <a:ext cx="2448000" cy="396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крупномасштабная война</a:t>
            </a:r>
          </a:p>
        </p:txBody>
      </p:sp>
      <p:sp>
        <p:nvSpPr>
          <p:cNvPr id="22" name="AutoShape 54">
            <a:extLst>
              <a:ext uri="{FF2B5EF4-FFF2-40B4-BE49-F238E27FC236}">
                <a16:creationId xmlns:a16="http://schemas.microsoft.com/office/drawing/2014/main" id="{4407B1DA-CBC0-4F7C-82C3-C2D0CB80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81" y="2764397"/>
            <a:ext cx="2448000" cy="396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война</a:t>
            </a:r>
          </a:p>
        </p:txBody>
      </p:sp>
      <p:sp>
        <p:nvSpPr>
          <p:cNvPr id="23" name="AutoShape 54">
            <a:extLst>
              <a:ext uri="{FF2B5EF4-FFF2-40B4-BE49-F238E27FC236}">
                <a16:creationId xmlns:a16="http://schemas.microsoft.com/office/drawing/2014/main" id="{074C3375-2C51-44A6-9A4D-DFF2DDB6B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81" y="3196235"/>
            <a:ext cx="2448000" cy="396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080" algn="ctr">
              <a:lnSpc>
                <a:spcPts val="1500"/>
              </a:lnSpc>
              <a:buClr>
                <a:srgbClr val="FF0000"/>
              </a:buClr>
            </a:pPr>
            <a:r>
              <a:rPr lang="ru-RU" sz="1400" b="1">
                <a:latin typeface="Arial" panose="020B0604020202020204" pitchFamily="34" charset="0"/>
                <a:cs typeface="Arial" panose="020B0604020202020204" pitchFamily="34" charset="0"/>
              </a:rPr>
              <a:t>локальная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война</a:t>
            </a:r>
          </a:p>
        </p:txBody>
      </p:sp>
      <p:sp>
        <p:nvSpPr>
          <p:cNvPr id="31" name="AutoShape 54">
            <a:extLst>
              <a:ext uri="{FF2B5EF4-FFF2-40B4-BE49-F238E27FC236}">
                <a16:creationId xmlns:a16="http://schemas.microsoft.com/office/drawing/2014/main" id="{F32A326A-EB79-4463-94A5-B7372749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35" y="4134287"/>
            <a:ext cx="2448000" cy="396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080"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внутренний вооруженный конфликт</a:t>
            </a:r>
          </a:p>
          <a:p>
            <a:pPr marL="5080"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utoShape 54">
            <a:extLst>
              <a:ext uri="{FF2B5EF4-FFF2-40B4-BE49-F238E27FC236}">
                <a16:creationId xmlns:a16="http://schemas.microsoft.com/office/drawing/2014/main" id="{0CB985ED-394C-4F1B-A0E3-252901677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75" y="1996017"/>
            <a:ext cx="1885423" cy="266656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180" algn="ctr">
              <a:lnSpc>
                <a:spcPts val="1529"/>
              </a:lnSpc>
              <a:buClr>
                <a:srgbClr val="FF0000"/>
              </a:buClr>
              <a:defRPr/>
            </a:pPr>
            <a:r>
              <a:rPr lang="ru-RU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ПО МАСШТАБАМ</a:t>
            </a:r>
          </a:p>
        </p:txBody>
      </p:sp>
      <p:sp>
        <p:nvSpPr>
          <p:cNvPr id="32" name="AutoShape 54">
            <a:extLst>
              <a:ext uri="{FF2B5EF4-FFF2-40B4-BE49-F238E27FC236}">
                <a16:creationId xmlns:a16="http://schemas.microsoft.com/office/drawing/2014/main" id="{7845A34D-83B2-48DE-99BF-FADA67280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700" y="3691853"/>
            <a:ext cx="2448000" cy="396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flatTx/>
          </a:bodyPr>
          <a:lstStyle/>
          <a:p>
            <a:pPr marL="5080"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"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вооруженный  конфликт</a:t>
            </a:r>
          </a:p>
          <a:p>
            <a:pPr marL="5080" algn="ctr"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DF1971A5-6D6A-407B-B77C-934584F316CE}"/>
              </a:ext>
            </a:extLst>
          </p:cNvPr>
          <p:cNvCxnSpPr>
            <a:cxnSpLocks/>
          </p:cNvCxnSpPr>
          <p:nvPr/>
        </p:nvCxnSpPr>
        <p:spPr>
          <a:xfrm>
            <a:off x="308589" y="2352934"/>
            <a:ext cx="2174776" cy="11692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85E37FB-9011-4A9E-A739-B3C7F94BAA42}"/>
              </a:ext>
            </a:extLst>
          </p:cNvPr>
          <p:cNvCxnSpPr>
            <a:cxnSpLocks/>
          </p:cNvCxnSpPr>
          <p:nvPr/>
        </p:nvCxnSpPr>
        <p:spPr>
          <a:xfrm flipV="1">
            <a:off x="258270" y="2352934"/>
            <a:ext cx="2249083" cy="116925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E58BE2C-25E0-47DB-83A9-67DD52ED6A38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8854AE59-E7A2-441B-BA75-7C20A451A75F}"/>
              </a:ext>
            </a:extLst>
          </p:cNvPr>
          <p:cNvSpPr/>
          <p:nvPr/>
        </p:nvSpPr>
        <p:spPr>
          <a:xfrm>
            <a:off x="2785377" y="2060389"/>
            <a:ext cx="3303084" cy="1640608"/>
          </a:xfrm>
          <a:prstGeom prst="rightArrow">
            <a:avLst>
              <a:gd name="adj1" fmla="val 86693"/>
              <a:gd name="adj2" fmla="val 23656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ts val="1600"/>
              </a:lnSpc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Республики Беларусь любая война вне зависимости от ее масштабов будет охватывать </a:t>
            </a:r>
            <a:b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всю территорию государства </a:t>
            </a:r>
            <a:br>
              <a:rPr 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потребует напряжения всех сил</a:t>
            </a:r>
            <a:endParaRPr lang="x-none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трелка: вправо 33">
            <a:extLst>
              <a:ext uri="{FF2B5EF4-FFF2-40B4-BE49-F238E27FC236}">
                <a16:creationId xmlns:a16="http://schemas.microsoft.com/office/drawing/2014/main" id="{496F01B4-BA31-47DD-ABD4-7C705581A730}"/>
              </a:ext>
            </a:extLst>
          </p:cNvPr>
          <p:cNvSpPr/>
          <p:nvPr/>
        </p:nvSpPr>
        <p:spPr>
          <a:xfrm>
            <a:off x="2780781" y="3650239"/>
            <a:ext cx="3300499" cy="955121"/>
          </a:xfrm>
          <a:prstGeom prst="rightArrow">
            <a:avLst>
              <a:gd name="adj1" fmla="val 86693"/>
              <a:gd name="adj2" fmla="val 38263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lnSpc>
                <a:spcPts val="1600"/>
              </a:lnSpc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отношении вооруженных конфликтов преемственность документа сохранена </a:t>
            </a:r>
            <a:endParaRPr lang="x-none" sz="1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A52C0D-C286-4B17-84CB-A85D4C493670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Уточнена типология военных конфликтов для Республики Беларусь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1BB50BB-2C10-47F5-B949-C71018E20E27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40" name="Picture 14">
              <a:extLst>
                <a:ext uri="{FF2B5EF4-FFF2-40B4-BE49-F238E27FC236}">
                  <a16:creationId xmlns:a16="http://schemas.microsoft.com/office/drawing/2014/main" id="{1F75D960-953B-43E9-B30E-9355F72F2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028" descr="ГШ">
              <a:extLst>
                <a:ext uri="{FF2B5EF4-FFF2-40B4-BE49-F238E27FC236}">
                  <a16:creationId xmlns:a16="http://schemas.microsoft.com/office/drawing/2014/main" id="{CE94B5AF-4390-42F8-94E9-83661049BE5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0745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11545F-3E01-4037-AEB5-FA5B32650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B51C5D-C374-43A8-B010-2B4A21D299E5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01C67D-7E47-446C-9544-45493B24E828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" y="4555275"/>
            <a:ext cx="1009815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E14F19-E5CC-4E5A-B81D-78D1BDCFAC8F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9" y="4555275"/>
            <a:ext cx="900000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4" descr="D:\ФРАНЧУК\Несекретно\ФРАНЧУК\Фото (ежегодные)\2019\Опер. сбор командного состава 2019\ФОТО\3620 стрелковый цех.jpg">
            <a:extLst>
              <a:ext uri="{FF2B5EF4-FFF2-40B4-BE49-F238E27FC236}">
                <a16:creationId xmlns:a16="http://schemas.microsoft.com/office/drawing/2014/main" id="{D77318A1-1A95-40C7-AA10-D623A2C8B0B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9121" y="4555275"/>
            <a:ext cx="908798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B7A20E36-1A66-4481-96D4-A6CAF182245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b="7053"/>
          <a:stretch/>
        </p:blipFill>
        <p:spPr>
          <a:xfrm>
            <a:off x="3218373" y="4555275"/>
            <a:ext cx="1011950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92DA88-A95F-4931-8C6B-08CE82DF93B7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7919" y="4555275"/>
            <a:ext cx="1004719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FE9C883-C391-4110-9BFC-B8DB93A48AC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29" y="4555275"/>
            <a:ext cx="1011951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37075B8-8F8B-426D-8C97-19CD961F43F7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98" y="4555275"/>
            <a:ext cx="982722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CCD8A17-3FD5-4ADB-818E-5D2F1287D809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181" y="4555275"/>
            <a:ext cx="998077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92C882-FFF1-40A1-BAC8-D01AE7279CF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/>
          <a:srcRect t="10593" r="13457"/>
          <a:stretch/>
        </p:blipFill>
        <p:spPr>
          <a:xfrm>
            <a:off x="7304578" y="4555275"/>
            <a:ext cx="900000" cy="72591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FE1FE84-C9D7-4960-A303-77FE6340ABFA}"/>
              </a:ext>
            </a:extLst>
          </p:cNvPr>
          <p:cNvSpPr/>
          <p:nvPr/>
        </p:nvSpPr>
        <p:spPr>
          <a:xfrm>
            <a:off x="96307" y="3717091"/>
            <a:ext cx="2954492" cy="7925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00"/>
              </a:lnSpc>
            </a:pPr>
            <a:r>
              <a:rPr lang="ru-RU" sz="1224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ведение вооруженной защиты Республики Беларусь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CDB103B-1CF1-41C5-BE4B-CF43AD7F30DF}"/>
              </a:ext>
            </a:extLst>
          </p:cNvPr>
          <p:cNvSpPr/>
          <p:nvPr/>
        </p:nvSpPr>
        <p:spPr>
          <a:xfrm>
            <a:off x="3206790" y="3725075"/>
            <a:ext cx="2943434" cy="7859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00"/>
              </a:lnSpc>
            </a:pPr>
            <a:r>
              <a:rPr lang="ru-RU" sz="1224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удовлетворение потребностей ВОГ в ходе вооруженной защиты Республики Беларусь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056F324-609F-4DFC-BCCE-0C5E3FF5E791}"/>
              </a:ext>
            </a:extLst>
          </p:cNvPr>
          <p:cNvSpPr/>
          <p:nvPr/>
        </p:nvSpPr>
        <p:spPr>
          <a:xfrm>
            <a:off x="6268706" y="3725075"/>
            <a:ext cx="2954492" cy="785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00"/>
              </a:lnSpc>
            </a:pPr>
            <a:r>
              <a:rPr lang="ru-RU" sz="1224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выработка (уточнение) мер политико-дипломатического характера в ходе вооруженной защиты Республики Беларусь 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0F6F12B4-BE24-40BA-9CA2-36E8406977D7}"/>
              </a:ext>
            </a:extLst>
          </p:cNvPr>
          <p:cNvSpPr/>
          <p:nvPr/>
        </p:nvSpPr>
        <p:spPr>
          <a:xfrm>
            <a:off x="867393" y="1284335"/>
            <a:ext cx="7650949" cy="676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 anchorCtr="0"/>
          <a:lstStyle/>
          <a:p>
            <a:pPr algn="ctr"/>
            <a:endParaRPr lang="ru-RU" sz="918" b="1" dirty="0">
              <a:solidFill>
                <a:srgbClr val="FF0000"/>
              </a:solidFill>
              <a:latin typeface="Arial" pitchFamily="34" charset="0"/>
            </a:endParaRPr>
          </a:p>
          <a:p>
            <a:pPr algn="ctr"/>
            <a:r>
              <a:rPr lang="ru-RU" sz="1300" b="1" dirty="0">
                <a:solidFill>
                  <a:srgbClr val="FF0000"/>
                </a:solidFill>
                <a:latin typeface="Arial" pitchFamily="34" charset="0"/>
              </a:rPr>
              <a:t>Совет Безопасности Республики Беларусь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B213B11A-65E3-4B49-8E21-82CDFC663B65}"/>
              </a:ext>
            </a:extLst>
          </p:cNvPr>
          <p:cNvSpPr/>
          <p:nvPr/>
        </p:nvSpPr>
        <p:spPr>
          <a:xfrm>
            <a:off x="3149601" y="1099627"/>
            <a:ext cx="3054772" cy="498466"/>
          </a:xfrm>
          <a:prstGeom prst="rect">
            <a:avLst/>
          </a:prstGeom>
          <a:solidFill>
            <a:srgbClr val="FF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>
              <a:lnSpc>
                <a:spcPts val="1300"/>
              </a:lnSpc>
            </a:pPr>
            <a:r>
              <a:rPr lang="ru-RU" sz="1400" b="1" dirty="0">
                <a:solidFill>
                  <a:schemeClr val="bg1"/>
                </a:solidFill>
                <a:latin typeface="Arial" pitchFamily="34" charset="0"/>
              </a:rPr>
              <a:t>Президент </a:t>
            </a:r>
          </a:p>
          <a:p>
            <a:pPr algn="ctr">
              <a:lnSpc>
                <a:spcPts val="1300"/>
              </a:lnSpc>
            </a:pPr>
            <a:r>
              <a:rPr lang="ru-RU" sz="1400" b="1" dirty="0">
                <a:solidFill>
                  <a:schemeClr val="bg1"/>
                </a:solidFill>
                <a:latin typeface="Arial" pitchFamily="34" charset="0"/>
              </a:rPr>
              <a:t>Республики Беларусь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5A6909A-F9A1-4636-AE14-18E032DE782E}"/>
              </a:ext>
            </a:extLst>
          </p:cNvPr>
          <p:cNvSpPr/>
          <p:nvPr/>
        </p:nvSpPr>
        <p:spPr>
          <a:xfrm>
            <a:off x="860619" y="2115789"/>
            <a:ext cx="7650949" cy="354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994"/>
              </a:lnSpc>
            </a:pPr>
            <a:r>
              <a:rPr lang="ru-RU" sz="1224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принятие концептуальных решений </a:t>
            </a:r>
          </a:p>
          <a:p>
            <a:pPr algn="ctr">
              <a:lnSpc>
                <a:spcPts val="994"/>
              </a:lnSpc>
            </a:pPr>
            <a:r>
              <a:rPr lang="ru-RU" sz="1224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области обеспечения военной безопасности и обороны государства</a:t>
            </a:r>
          </a:p>
        </p:txBody>
      </p:sp>
      <p:sp>
        <p:nvSpPr>
          <p:cNvPr id="61" name="Стрелка: вниз 60">
            <a:extLst>
              <a:ext uri="{FF2B5EF4-FFF2-40B4-BE49-F238E27FC236}">
                <a16:creationId xmlns:a16="http://schemas.microsoft.com/office/drawing/2014/main" id="{4921FA95-8402-4D52-B99C-18FFE9E7AC1E}"/>
              </a:ext>
            </a:extLst>
          </p:cNvPr>
          <p:cNvSpPr/>
          <p:nvPr/>
        </p:nvSpPr>
        <p:spPr>
          <a:xfrm>
            <a:off x="4565742" y="1980612"/>
            <a:ext cx="155787" cy="1165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B657CE65-467A-45EA-9676-0744FB8426DE}"/>
              </a:ext>
            </a:extLst>
          </p:cNvPr>
          <p:cNvSpPr/>
          <p:nvPr/>
        </p:nvSpPr>
        <p:spPr>
          <a:xfrm>
            <a:off x="379308" y="2538183"/>
            <a:ext cx="8520852" cy="347996"/>
          </a:xfrm>
          <a:prstGeom prst="downArrow">
            <a:avLst>
              <a:gd name="adj1" fmla="val 48283"/>
              <a:gd name="adj2" fmla="val 50000"/>
            </a:avLst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2C144B4-18B4-44D1-B3F9-1645199C7155}"/>
              </a:ext>
            </a:extLst>
          </p:cNvPr>
          <p:cNvSpPr/>
          <p:nvPr/>
        </p:nvSpPr>
        <p:spPr>
          <a:xfrm>
            <a:off x="92921" y="2946747"/>
            <a:ext cx="2954492" cy="61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>
              <a:lnSpc>
                <a:spcPts val="1000"/>
              </a:lnSpc>
            </a:pPr>
            <a:r>
              <a:rPr lang="ru-RU" sz="1224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Силовой компонент военной организации государства</a:t>
            </a:r>
            <a:endParaRPr lang="ru-RU" sz="1224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F4C765E-C22A-4681-AA4A-414A9723EEA5}"/>
              </a:ext>
            </a:extLst>
          </p:cNvPr>
          <p:cNvSpPr/>
          <p:nvPr/>
        </p:nvSpPr>
        <p:spPr>
          <a:xfrm>
            <a:off x="3206790" y="2946747"/>
            <a:ext cx="2943434" cy="61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>
              <a:lnSpc>
                <a:spcPts val="1000"/>
              </a:lnSpc>
            </a:pPr>
            <a:r>
              <a:rPr lang="ru-RU" sz="1224" b="1" dirty="0">
                <a:solidFill>
                  <a:srgbClr val="FF0000"/>
                </a:solidFill>
                <a:latin typeface="Arial" pitchFamily="34" charset="0"/>
              </a:rPr>
              <a:t>Министерства и ведомства, подчиненные правительству </a:t>
            </a:r>
            <a:br>
              <a:rPr lang="ru-RU" sz="1224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224" b="1" dirty="0">
                <a:solidFill>
                  <a:srgbClr val="FF0000"/>
                </a:solidFill>
                <a:latin typeface="Arial" pitchFamily="34" charset="0"/>
              </a:rPr>
              <a:t>по экономическим вопросам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4FB1207-FDD5-4A42-9289-86EECFAD8D95}"/>
              </a:ext>
            </a:extLst>
          </p:cNvPr>
          <p:cNvSpPr/>
          <p:nvPr/>
        </p:nvSpPr>
        <p:spPr>
          <a:xfrm>
            <a:off x="6275973" y="2946747"/>
            <a:ext cx="2954492" cy="61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rtlCol="0" anchor="ctr"/>
          <a:lstStyle/>
          <a:p>
            <a:pPr algn="ctr">
              <a:lnSpc>
                <a:spcPts val="1000"/>
              </a:lnSpc>
            </a:pPr>
            <a:r>
              <a:rPr lang="ru-RU" sz="1224" b="1" dirty="0">
                <a:solidFill>
                  <a:srgbClr val="FF0000"/>
                </a:solidFill>
                <a:latin typeface="Arial" pitchFamily="34" charset="0"/>
              </a:rPr>
              <a:t>Министерства и ведомства, связанные с реализацией внешней и внутренней политики Республики Беларусь </a:t>
            </a:r>
          </a:p>
        </p:txBody>
      </p:sp>
      <p:sp>
        <p:nvSpPr>
          <p:cNvPr id="66" name="Стрелка: вниз 65">
            <a:extLst>
              <a:ext uri="{FF2B5EF4-FFF2-40B4-BE49-F238E27FC236}">
                <a16:creationId xmlns:a16="http://schemas.microsoft.com/office/drawing/2014/main" id="{BDDB3552-58E2-48E1-9075-A89B531EECD3}"/>
              </a:ext>
            </a:extLst>
          </p:cNvPr>
          <p:cNvSpPr/>
          <p:nvPr/>
        </p:nvSpPr>
        <p:spPr>
          <a:xfrm>
            <a:off x="1492622" y="3570736"/>
            <a:ext cx="155787" cy="1165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Стрелка: вниз 66">
            <a:extLst>
              <a:ext uri="{FF2B5EF4-FFF2-40B4-BE49-F238E27FC236}">
                <a16:creationId xmlns:a16="http://schemas.microsoft.com/office/drawing/2014/main" id="{31A9A431-72FE-4C6F-97CA-F6054EEF56BB}"/>
              </a:ext>
            </a:extLst>
          </p:cNvPr>
          <p:cNvSpPr/>
          <p:nvPr/>
        </p:nvSpPr>
        <p:spPr>
          <a:xfrm>
            <a:off x="4583800" y="3562629"/>
            <a:ext cx="155787" cy="1165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id="{514A01CF-65FF-4569-B551-9D9A89B2D3C3}"/>
              </a:ext>
            </a:extLst>
          </p:cNvPr>
          <p:cNvSpPr/>
          <p:nvPr/>
        </p:nvSpPr>
        <p:spPr>
          <a:xfrm>
            <a:off x="7704996" y="3564279"/>
            <a:ext cx="155787" cy="1165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B126DA0-6597-4509-9437-F7AE2F9C16FD}"/>
              </a:ext>
            </a:extLst>
          </p:cNvPr>
          <p:cNvSpPr/>
          <p:nvPr/>
        </p:nvSpPr>
        <p:spPr>
          <a:xfrm>
            <a:off x="6508283" y="1212336"/>
            <a:ext cx="2712423" cy="5124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 anchorCtr="0"/>
          <a:lstStyle/>
          <a:p>
            <a:pPr algn="ctr">
              <a:lnSpc>
                <a:spcPts val="1300"/>
              </a:lnSpc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</a:rPr>
              <a:t>Национальное Собрание </a:t>
            </a:r>
            <a:br>
              <a:rPr lang="ru-RU" sz="1400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1400" b="1" dirty="0">
                <a:solidFill>
                  <a:srgbClr val="FF0000"/>
                </a:solidFill>
                <a:latin typeface="Arial" pitchFamily="34" charset="0"/>
              </a:rPr>
              <a:t>Республики Беларусь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E02872D-B412-4376-A217-9958CC72F597}"/>
              </a:ext>
            </a:extLst>
          </p:cNvPr>
          <p:cNvSpPr/>
          <p:nvPr/>
        </p:nvSpPr>
        <p:spPr>
          <a:xfrm>
            <a:off x="96307" y="1203405"/>
            <a:ext cx="2712423" cy="4984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300"/>
              </a:lnSpc>
            </a:pPr>
            <a:r>
              <a:rPr lang="ru-RU" sz="1400" b="1" dirty="0">
                <a:solidFill>
                  <a:srgbClr val="FF0000"/>
                </a:solidFill>
                <a:latin typeface="Arial" pitchFamily="34" charset="0"/>
              </a:rPr>
              <a:t>Всебелорусское народное собрание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C0BFFAD-EA67-4363-82A7-ABB208C8093D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ОБОЗНАЧЕНЫ Место и роль ГОСУДАРСТВЕННЫХ ОРГАНОВ </a:t>
            </a:r>
          </a:p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обеспечении военной безопасности и вооруженной защиты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CBF1BB7-8BE7-4D37-8308-AF07B6A1E782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39" name="Picture 14">
              <a:extLst>
                <a:ext uri="{FF2B5EF4-FFF2-40B4-BE49-F238E27FC236}">
                  <a16:creationId xmlns:a16="http://schemas.microsoft.com/office/drawing/2014/main" id="{7A27D330-D99F-4B33-A98E-7642DCBDD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028" descr="ГШ">
              <a:extLst>
                <a:ext uri="{FF2B5EF4-FFF2-40B4-BE49-F238E27FC236}">
                  <a16:creationId xmlns:a16="http://schemas.microsoft.com/office/drawing/2014/main" id="{E230EEDB-4B39-4B05-9124-F02DD54B38C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375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564671-5FFD-4046-8400-F9CEE4C13603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40" y="329284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0E0E47-70A9-4B4A-A8E9-349EF681AE9F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89" y="329284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 descr="В рамках международного военного сотрудничества">
            <a:extLst>
              <a:ext uri="{FF2B5EF4-FFF2-40B4-BE49-F238E27FC236}">
                <a16:creationId xmlns:a16="http://schemas.microsoft.com/office/drawing/2014/main" id="{736554B1-0609-415F-95F8-8EA3CF5575A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t="6214" b="18552"/>
          <a:stretch/>
        </p:blipFill>
        <p:spPr bwMode="auto">
          <a:xfrm>
            <a:off x="5638440" y="1981050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2EA74D-98D6-4F03-AD12-2400A757F955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921" y="1196212"/>
            <a:ext cx="9165568" cy="58711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>
            <a:defPPr>
              <a:defRPr lang="en-US"/>
            </a:defPPr>
            <a:lvl1pPr indent="366713" algn="just" eaLnBrk="0" hangingPunct="0">
              <a:lnSpc>
                <a:spcPts val="16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 sz="1400" b="1"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71463">
              <a:buNone/>
            </a:pPr>
            <a:r>
              <a:rPr lang="ru-RU" dirty="0">
                <a:solidFill>
                  <a:schemeClr val="tx1"/>
                </a:solidFill>
              </a:rPr>
              <a:t>Появилась отдельная глава, которая формирует правовую основу для наших действий в случае вооруженной агрессии против наших союзников по ОДКБ и Союзному государству</a:t>
            </a:r>
            <a:r>
              <a:rPr lang="ru-RU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921" y="4577572"/>
            <a:ext cx="9178599" cy="62043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>
            <a:defPPr>
              <a:defRPr lang="en-US"/>
            </a:defPPr>
            <a:lvl1pPr indent="366713" algn="just" eaLnBrk="0" hangingPunct="0">
              <a:lnSpc>
                <a:spcPts val="16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 sz="14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71463">
              <a:buNone/>
            </a:pPr>
            <a:r>
              <a:rPr lang="ru-RU" dirty="0">
                <a:solidFill>
                  <a:schemeClr val="tx1"/>
                </a:solidFill>
              </a:rPr>
              <a:t>В этой  главе также прописана возможность участия Республики Беларусь в миротворческой деятельности под эгидой международных организаций по безопасности </a:t>
            </a:r>
          </a:p>
        </p:txBody>
      </p:sp>
      <p:pic>
        <p:nvPicPr>
          <p:cNvPr id="4" name="Рисунок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48" y="329284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62" y="329284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4FD6FBA-14FB-45AD-82A4-F07B1674E920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детализированы  вопросы исполнения союзнических обязательств И УЧАСТИЯ В ДЕЯТЕЛЬНОСТИ ПО ПОДДЕРЖАНИЮ МЕЖДУНАРОДНОГО МИРА И БЕЗОПАСНОСТИ 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7621A-10E5-4F7F-BCC9-FD488D51863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2" r="17086"/>
          <a:stretch/>
        </p:blipFill>
        <p:spPr bwMode="auto">
          <a:xfrm>
            <a:off x="92921" y="1981050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91F99EB-D005-47BA-B2B8-37E3F7EA8BFA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483716" y="1981050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EE629F-DC5B-4DB8-BD0F-3C1AF18DA2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 b="8016"/>
          <a:stretch/>
        </p:blipFill>
        <p:spPr>
          <a:xfrm>
            <a:off x="3780589" y="1981050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 descr="Российские военнослужащие, входящие в состав РГВ(С), продолжают прибывать в Беларусь">
            <a:extLst>
              <a:ext uri="{FF2B5EF4-FFF2-40B4-BE49-F238E27FC236}">
                <a16:creationId xmlns:a16="http://schemas.microsoft.com/office/drawing/2014/main" id="{F958E3FC-4F55-42ED-8B57-DD761A9D1D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283" b="15658"/>
          <a:stretch/>
        </p:blipFill>
        <p:spPr bwMode="auto">
          <a:xfrm>
            <a:off x="84234" y="329284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0A357396-9AEA-4274-8AC5-C26C7B09E98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"/>
          <a:stretch/>
        </p:blipFill>
        <p:spPr bwMode="auto">
          <a:xfrm>
            <a:off x="1939291" y="1981050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4999DD9-FB55-43DF-94D8-BBEC2FB1E31E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82A62C63-B11D-4330-B196-18904C0069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28" descr="ГШ">
              <a:extLst>
                <a:ext uri="{FF2B5EF4-FFF2-40B4-BE49-F238E27FC236}">
                  <a16:creationId xmlns:a16="http://schemas.microsoft.com/office/drawing/2014/main" id="{0EA57101-2E03-47BF-BBC6-3D824F1195B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57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D41CBA-EA9A-4C80-BB7F-05B9071B3005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1955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0679793-A7CF-4453-AFFA-602BD6E78C52}"/>
              </a:ext>
            </a:extLst>
          </p:cNvPr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73" y="2085003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FABB52-E78E-4448-9911-3950768B1554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60" y="326039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AutoShape 21">
            <a:extLst>
              <a:ext uri="{FF2B5EF4-FFF2-40B4-BE49-F238E27FC236}">
                <a16:creationId xmlns:a16="http://schemas.microsoft.com/office/drawing/2014/main" id="{3203D36A-F68C-486E-96F7-94634E811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60" y="1117033"/>
            <a:ext cx="9151830" cy="8654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58775" algn="just" eaLnBrk="0" hangingPunct="0">
              <a:lnSpc>
                <a:spcPts val="16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Отражено наше противодействие санкциям, направленность оборонного сектора экономики страны на импортозамещение с одновременным развитием военно-технического сотрудничества </a:t>
            </a:r>
            <a:b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с союзниками. Мы декларируем согласование усилий в разработке вооружений, устранении дублирования, развитии кооперации</a:t>
            </a: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9FD09431-6D13-4CC0-837E-A6279BC50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73" y="4431452"/>
            <a:ext cx="9127016" cy="87504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58775" algn="just" eaLnBrk="0" hangingPunct="0">
              <a:lnSpc>
                <a:spcPts val="16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Расширено содержание направлений военного строительства. Они уже не ограничены вопросами формирования и оснащения силовых компонентов военной организации. Сюда вошли вопросы подготовки государственных органов к обороне, мобилизационной подготовки экономики и населения страны, оперативного оборудования её территории</a:t>
            </a:r>
          </a:p>
        </p:txBody>
      </p:sp>
      <p:pic>
        <p:nvPicPr>
          <p:cNvPr id="15" name="Рисунок 14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08" y="2085003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47" y="2085003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2" y="3245356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9" y="2085003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4189F7-FA52-4CD8-AAA4-D0DB9079BE1B}"/>
              </a:ext>
            </a:extLst>
          </p:cNvPr>
          <p:cNvSpPr/>
          <p:nvPr/>
        </p:nvSpPr>
        <p:spPr>
          <a:xfrm>
            <a:off x="77821" y="566689"/>
            <a:ext cx="91806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УТОЧНЕНЫ вопросы экономического обеспечения </a:t>
            </a:r>
            <a:endParaRPr lang="en-US" sz="1500" b="1" i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военной безопасности и вооруженной защиты</a:t>
            </a:r>
          </a:p>
        </p:txBody>
      </p:sp>
      <p:pic>
        <p:nvPicPr>
          <p:cNvPr id="19" name="Рисунок 37">
            <a:extLst>
              <a:ext uri="{FF2B5EF4-FFF2-40B4-BE49-F238E27FC236}">
                <a16:creationId xmlns:a16="http://schemas.microsoft.com/office/drawing/2014/main" id="{E58EF75C-043C-4702-B3A1-7862D6F3853F}"/>
              </a:ext>
            </a:extLst>
          </p:cNvPr>
          <p:cNvPicPr preferRelativeResize="0"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413" y="2087074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ФРАНЧУК\Несекретно\ФРАНЧУК\Фото (ежегодные)\2019\Опер. сбор командного состава 2019\ФОТО\3620 стрелковый цех.jpg">
            <a:extLst>
              <a:ext uri="{FF2B5EF4-FFF2-40B4-BE49-F238E27FC236}">
                <a16:creationId xmlns:a16="http://schemas.microsoft.com/office/drawing/2014/main" id="{F45BCD72-E750-4A02-AEBD-56119E225AD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0293" y="326039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3">
            <a:extLst>
              <a:ext uri="{FF2B5EF4-FFF2-40B4-BE49-F238E27FC236}">
                <a16:creationId xmlns:a16="http://schemas.microsoft.com/office/drawing/2014/main" id="{4462D96A-CCC3-48DF-B7F0-F14D5B5073F9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789899" y="326039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D:\ФРАНЧУК\Несекретно\ФРАНЧУК\Банк данных по ВВТ\Фото вооружения и техники\фото8.JPG">
            <a:extLst>
              <a:ext uri="{FF2B5EF4-FFF2-40B4-BE49-F238E27FC236}">
                <a16:creationId xmlns:a16="http://schemas.microsoft.com/office/drawing/2014/main" id="{2BA6BA17-47B5-4986-86FB-8E1B2DD0529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8179" y="3260397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2AE9371-9717-42AC-9323-734F00F3FCFD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F1D6C22E-FFFB-444A-B86E-3AD10C705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28" descr="ГШ">
              <a:extLst>
                <a:ext uri="{FF2B5EF4-FFF2-40B4-BE49-F238E27FC236}">
                  <a16:creationId xmlns:a16="http://schemas.microsoft.com/office/drawing/2014/main" id="{C44C1DA3-5742-4091-BCB5-F29196A8B2F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5972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1FEE9757-7CAA-4B40-A6C4-F1CFD1160C2E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ПРОЕКТ НОВОЙ РЕДАКЦИИ ВОЕННОЙ ДОКТРИНЫ </a:t>
            </a: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РЕСПУБЛИКИ БЕЛАРУСЬ </a:t>
            </a:r>
          </a:p>
        </p:txBody>
      </p:sp>
      <p:sp>
        <p:nvSpPr>
          <p:cNvPr id="8" name="AutoShape 21">
            <a:extLst>
              <a:ext uri="{FF2B5EF4-FFF2-40B4-BE49-F238E27FC236}">
                <a16:creationId xmlns:a16="http://schemas.microsoft.com/office/drawing/2014/main" id="{1496060A-BCC1-4136-A434-56FAFDFD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0" y="2313627"/>
            <a:ext cx="9150764" cy="181096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5125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донести до международной общественности миролюбивую политику и отсутствие враждебности к кому-либо. Одновременно обозначить четкий посыл – мы готовы защищать свою страну  всеми силами и средствами, в том числе с нашими военными союзниками по Союзному государству и ОДКБ;</a:t>
            </a:r>
          </a:p>
          <a:p>
            <a:pPr indent="365125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планомерно развивать и строить военную организацию страны, готовить государственные органы к обороне, учить граждан защищать свое Отечество;</a:t>
            </a:r>
          </a:p>
          <a:p>
            <a:pPr indent="365125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государственной вертикали – принимать решения и управлять процессами обеспечения военной безопасности как в мирное время, так и обороной во время военных действий. При этом реализовывать наряду с вооруженной защитой широкий спектр невоенных мер, направленных </a:t>
            </a:r>
            <a:b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на победу в войне и завершение ее на приемлемых условиях для Республики Беларусь</a:t>
            </a:r>
          </a:p>
        </p:txBody>
      </p:sp>
      <p:pic>
        <p:nvPicPr>
          <p:cNvPr id="6" name="Рисунок 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11" y="42171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9D5D7A-BEAD-4024-813E-4DC22ED75BC9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НОВОЙ ВОЕННОЙ ДОКТРИНЫ ПОЗВОЛИТ: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432316-F414-435E-80D9-4424D280C3B3}"/>
              </a:ext>
            </a:extLst>
          </p:cNvPr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" y="1141075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B640A8-57D1-4911-8245-B7FE4D03E29B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50" y="1141075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2BA1AF-BD4B-4978-B73C-D3A4F4B03530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03" y="42171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49383FB-C16E-4FC3-9A1B-B4535C02FB58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62" y="42171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F441A04-0F2F-4A56-9DE3-A699E416514C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67" y="42171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5F234-920D-4B98-AD6B-DB852E8E63D3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67" y="1141075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79ADBB8-8CA1-44F7-B08B-1DF9B52E6649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62" y="1141075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E7492B6-9984-43FA-8A64-F369BB373C1F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94" y="1141075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D528232-4222-4AE7-B67F-545CF7A0571E}"/>
              </a:ext>
            </a:extLst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1" y="42171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C087902-FE96-4E67-9553-252EAC2E9D6F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8751E64-76A4-4CA8-8481-FA5571EE2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28" descr="ГШ">
              <a:extLst>
                <a:ext uri="{FF2B5EF4-FFF2-40B4-BE49-F238E27FC236}">
                  <a16:creationId xmlns:a16="http://schemas.microsoft.com/office/drawing/2014/main" id="{D948C6BF-9206-4257-91D8-FCD029E8A23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849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4406" cy="5364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98390B-0B6A-436F-925F-2C0626C0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396" y="2020361"/>
            <a:ext cx="63852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СОВРЕМЕННЫЕ ПОДХОДЫ К ОБЕСПЕЧЕНИЮ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ВОЕННОЙ БЕЗОПАСНОСТИ ГОСУДАРСТВА. </a:t>
            </a:r>
          </a:p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ИХ РЕАЛИЗАЦИЯ В НОВОЙ РЕДАКЦИИ 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ru-RU" sz="2000" b="1" dirty="0">
                <a:latin typeface="Arial" pitchFamily="34" charset="0"/>
                <a:cs typeface="Arial" pitchFamily="34" charset="0"/>
              </a:rPr>
              <a:t>ВОЕННОЙ ДОКТРИНЫ РЕСПУБЛИКИ БЕЛАРУСЬ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1986" y="0"/>
            <a:ext cx="121140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7195" y="4269393"/>
            <a:ext cx="3776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Заместитель начальника факультета Генерального штаба Вооруженных Сил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кандидат военных наук, доцент, 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полковник </a:t>
            </a:r>
            <a:r>
              <a:rPr lang="ru-RU" sz="1200" dirty="0" err="1">
                <a:latin typeface="Arial" pitchFamily="34" charset="0"/>
                <a:cs typeface="Arial" pitchFamily="34" charset="0"/>
              </a:rPr>
              <a:t>Богодель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Андрей Петрович</a:t>
            </a:r>
          </a:p>
        </p:txBody>
      </p:sp>
    </p:spTree>
    <p:extLst>
      <p:ext uri="{BB962C8B-B14F-4D97-AF65-F5344CB8AC3E}">
        <p14:creationId xmlns:p14="http://schemas.microsoft.com/office/powerpoint/2010/main" val="15937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0739A0E1-63F8-9417-D71F-EF19E21948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2" y="497665"/>
            <a:ext cx="9325006" cy="4889618"/>
          </a:xfrm>
          <a:prstGeom prst="rect">
            <a:avLst/>
          </a:prstGeom>
        </p:spPr>
      </p:pic>
      <p:grpSp>
        <p:nvGrpSpPr>
          <p:cNvPr id="70" name="Рисунок 24">
            <a:extLst>
              <a:ext uri="{FF2B5EF4-FFF2-40B4-BE49-F238E27FC236}">
                <a16:creationId xmlns:a16="http://schemas.microsoft.com/office/drawing/2014/main" id="{B2BF2E10-02CB-4EB0-BE1D-600F8FBAA8BA}"/>
              </a:ext>
            </a:extLst>
          </p:cNvPr>
          <p:cNvGrpSpPr/>
          <p:nvPr/>
        </p:nvGrpSpPr>
        <p:grpSpPr>
          <a:xfrm>
            <a:off x="2890106" y="809280"/>
            <a:ext cx="3479768" cy="4296958"/>
            <a:chOff x="3024921" y="1304206"/>
            <a:chExt cx="3193021" cy="2912663"/>
          </a:xfrm>
          <a:noFill/>
        </p:grpSpPr>
        <p:sp>
          <p:nvSpPr>
            <p:cNvPr id="71" name="Полилиния: фигура 70">
              <a:extLst>
                <a:ext uri="{FF2B5EF4-FFF2-40B4-BE49-F238E27FC236}">
                  <a16:creationId xmlns:a16="http://schemas.microsoft.com/office/drawing/2014/main" id="{F9D150B6-DA51-494A-B1DE-DAE75BE45AEA}"/>
                </a:ext>
              </a:extLst>
            </p:cNvPr>
            <p:cNvSpPr/>
            <p:nvPr/>
          </p:nvSpPr>
          <p:spPr>
            <a:xfrm>
              <a:off x="3050241" y="1327927"/>
              <a:ext cx="3141012" cy="2865222"/>
            </a:xfrm>
            <a:custGeom>
              <a:avLst/>
              <a:gdLst>
                <a:gd name="connsiteX0" fmla="*/ 3141013 w 3141012"/>
                <a:gd name="connsiteY0" fmla="*/ 1432611 h 2865222"/>
                <a:gd name="connsiteX1" fmla="*/ 1570506 w 3141012"/>
                <a:gd name="connsiteY1" fmla="*/ 2865222 h 2865222"/>
                <a:gd name="connsiteX2" fmla="*/ 0 w 3141012"/>
                <a:gd name="connsiteY2" fmla="*/ 1432611 h 2865222"/>
                <a:gd name="connsiteX3" fmla="*/ 1570506 w 3141012"/>
                <a:gd name="connsiteY3" fmla="*/ 0 h 2865222"/>
                <a:gd name="connsiteX4" fmla="*/ 3141013 w 3141012"/>
                <a:gd name="connsiteY4" fmla="*/ 1432611 h 286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1012" h="2865222">
                  <a:moveTo>
                    <a:pt x="3141013" y="1432611"/>
                  </a:moveTo>
                  <a:cubicBezTo>
                    <a:pt x="3141013" y="2223820"/>
                    <a:pt x="2437874" y="2865222"/>
                    <a:pt x="1570506" y="2865222"/>
                  </a:cubicBezTo>
                  <a:cubicBezTo>
                    <a:pt x="703140" y="2865222"/>
                    <a:pt x="0" y="2223820"/>
                    <a:pt x="0" y="1432611"/>
                  </a:cubicBezTo>
                  <a:cubicBezTo>
                    <a:pt x="0" y="641402"/>
                    <a:pt x="703140" y="0"/>
                    <a:pt x="1570506" y="0"/>
                  </a:cubicBezTo>
                  <a:cubicBezTo>
                    <a:pt x="2437874" y="0"/>
                    <a:pt x="3141013" y="641402"/>
                    <a:pt x="3141013" y="1432611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704950"/>
              <a:endParaRPr lang="ru-RU" sz="1900">
                <a:solidFill>
                  <a:prstClr val="black"/>
                </a:solidFill>
              </a:endParaRPr>
            </a:p>
          </p:txBody>
        </p:sp>
        <p:sp>
          <p:nvSpPr>
            <p:cNvPr id="72" name="Полилиния: фигура 71">
              <a:extLst>
                <a:ext uri="{FF2B5EF4-FFF2-40B4-BE49-F238E27FC236}">
                  <a16:creationId xmlns:a16="http://schemas.microsoft.com/office/drawing/2014/main" id="{05698B66-8959-444B-A2AC-807D2D54E1D1}"/>
                </a:ext>
              </a:extLst>
            </p:cNvPr>
            <p:cNvSpPr/>
            <p:nvPr/>
          </p:nvSpPr>
          <p:spPr>
            <a:xfrm>
              <a:off x="3024921" y="1304206"/>
              <a:ext cx="3193021" cy="2912663"/>
            </a:xfrm>
            <a:custGeom>
              <a:avLst/>
              <a:gdLst>
                <a:gd name="connsiteX0" fmla="*/ 0 w 3193021"/>
                <a:gd name="connsiteY0" fmla="*/ 1456332 h 2912663"/>
                <a:gd name="connsiteX1" fmla="*/ 1596511 w 3193021"/>
                <a:gd name="connsiteY1" fmla="*/ 0 h 2912663"/>
                <a:gd name="connsiteX2" fmla="*/ 3193021 w 3193021"/>
                <a:gd name="connsiteY2" fmla="*/ 1456332 h 2912663"/>
                <a:gd name="connsiteX3" fmla="*/ 1595826 w 3193021"/>
                <a:gd name="connsiteY3" fmla="*/ 2912664 h 2912663"/>
                <a:gd name="connsiteX4" fmla="*/ 0 w 3193021"/>
                <a:gd name="connsiteY4" fmla="*/ 1456332 h 2912663"/>
                <a:gd name="connsiteX5" fmla="*/ 3141697 w 3193021"/>
                <a:gd name="connsiteY5" fmla="*/ 1456332 h 2912663"/>
                <a:gd name="connsiteX6" fmla="*/ 1596511 w 3193021"/>
                <a:gd name="connsiteY6" fmla="*/ 46817 h 2912663"/>
                <a:gd name="connsiteX7" fmla="*/ 51324 w 3193021"/>
                <a:gd name="connsiteY7" fmla="*/ 1456332 h 2912663"/>
                <a:gd name="connsiteX8" fmla="*/ 1596511 w 3193021"/>
                <a:gd name="connsiteY8" fmla="*/ 2865847 h 2912663"/>
                <a:gd name="connsiteX9" fmla="*/ 3141697 w 3193021"/>
                <a:gd name="connsiteY9" fmla="*/ 1456332 h 291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3021" h="2912663">
                  <a:moveTo>
                    <a:pt x="0" y="1456332"/>
                  </a:moveTo>
                  <a:cubicBezTo>
                    <a:pt x="0" y="653570"/>
                    <a:pt x="715795" y="0"/>
                    <a:pt x="1596511" y="0"/>
                  </a:cubicBezTo>
                  <a:cubicBezTo>
                    <a:pt x="2476542" y="0"/>
                    <a:pt x="3193021" y="652946"/>
                    <a:pt x="3193021" y="1456332"/>
                  </a:cubicBezTo>
                  <a:cubicBezTo>
                    <a:pt x="3193021" y="2259718"/>
                    <a:pt x="2476542" y="2912664"/>
                    <a:pt x="1595826" y="2912664"/>
                  </a:cubicBezTo>
                  <a:cubicBezTo>
                    <a:pt x="715795" y="2912664"/>
                    <a:pt x="0" y="2259718"/>
                    <a:pt x="0" y="1456332"/>
                  </a:cubicBezTo>
                  <a:close/>
                  <a:moveTo>
                    <a:pt x="3141697" y="1456332"/>
                  </a:moveTo>
                  <a:cubicBezTo>
                    <a:pt x="3141697" y="679164"/>
                    <a:pt x="2448485" y="46817"/>
                    <a:pt x="1596511" y="46817"/>
                  </a:cubicBezTo>
                  <a:cubicBezTo>
                    <a:pt x="744537" y="46817"/>
                    <a:pt x="51324" y="679164"/>
                    <a:pt x="51324" y="1456332"/>
                  </a:cubicBezTo>
                  <a:cubicBezTo>
                    <a:pt x="51324" y="2233500"/>
                    <a:pt x="744537" y="2865847"/>
                    <a:pt x="1596511" y="2865847"/>
                  </a:cubicBezTo>
                  <a:cubicBezTo>
                    <a:pt x="2448485" y="2865847"/>
                    <a:pt x="3141697" y="2234125"/>
                    <a:pt x="3141697" y="1456332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8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704950"/>
              <a:endParaRPr lang="ru-RU"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3652F17A-0CBA-E763-F9BC-D55E824E5D0C}"/>
              </a:ext>
            </a:extLst>
          </p:cNvPr>
          <p:cNvGrpSpPr/>
          <p:nvPr/>
        </p:nvGrpSpPr>
        <p:grpSpPr>
          <a:xfrm>
            <a:off x="412625" y="2471913"/>
            <a:ext cx="2869858" cy="956995"/>
            <a:chOff x="1062534" y="3811979"/>
            <a:chExt cx="2016000" cy="901390"/>
          </a:xfrm>
        </p:grpSpPr>
        <p:sp>
          <p:nvSpPr>
            <p:cNvPr id="141" name="Полилиния: фигура 140">
              <a:extLst>
                <a:ext uri="{FF2B5EF4-FFF2-40B4-BE49-F238E27FC236}">
                  <a16:creationId xmlns:a16="http://schemas.microsoft.com/office/drawing/2014/main" id="{1DF6FE11-A6EB-752C-4C39-C2FE67C339B0}"/>
                </a:ext>
              </a:extLst>
            </p:cNvPr>
            <p:cNvSpPr/>
            <p:nvPr/>
          </p:nvSpPr>
          <p:spPr>
            <a:xfrm>
              <a:off x="1240064" y="3839210"/>
              <a:ext cx="1814895" cy="851626"/>
            </a:xfrm>
            <a:custGeom>
              <a:avLst/>
              <a:gdLst>
                <a:gd name="connsiteX0" fmla="*/ 923143 w 1399427"/>
                <a:gd name="connsiteY0" fmla="*/ 869554 h 869554"/>
                <a:gd name="connsiteX1" fmla="*/ 0 w 1399427"/>
                <a:gd name="connsiteY1" fmla="*/ 869554 h 869554"/>
                <a:gd name="connsiteX2" fmla="*/ 153287 w 1399427"/>
                <a:gd name="connsiteY2" fmla="*/ 0 h 869554"/>
                <a:gd name="connsiteX3" fmla="*/ 922458 w 1399427"/>
                <a:gd name="connsiteY3" fmla="*/ 0 h 869554"/>
                <a:gd name="connsiteX4" fmla="*/ 1399427 w 1399427"/>
                <a:gd name="connsiteY4" fmla="*/ 435089 h 869554"/>
                <a:gd name="connsiteX5" fmla="*/ 1399427 w 1399427"/>
                <a:gd name="connsiteY5" fmla="*/ 435089 h 869554"/>
                <a:gd name="connsiteX6" fmla="*/ 923143 w 1399427"/>
                <a:gd name="connsiteY6" fmla="*/ 869554 h 86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427" h="869554">
                  <a:moveTo>
                    <a:pt x="923143" y="869554"/>
                  </a:moveTo>
                  <a:lnTo>
                    <a:pt x="0" y="869554"/>
                  </a:lnTo>
                  <a:lnTo>
                    <a:pt x="153287" y="0"/>
                  </a:lnTo>
                  <a:lnTo>
                    <a:pt x="922458" y="0"/>
                  </a:lnTo>
                  <a:cubicBezTo>
                    <a:pt x="1185920" y="0"/>
                    <a:pt x="1399427" y="194760"/>
                    <a:pt x="1399427" y="435089"/>
                  </a:cubicBezTo>
                  <a:lnTo>
                    <a:pt x="1399427" y="435089"/>
                  </a:lnTo>
                  <a:cubicBezTo>
                    <a:pt x="1399427" y="675418"/>
                    <a:pt x="1185920" y="869554"/>
                    <a:pt x="923143" y="869554"/>
                  </a:cubicBezTo>
                  <a:close/>
                </a:path>
              </a:pathLst>
            </a:custGeom>
            <a:solidFill>
              <a:srgbClr val="E0E5EC">
                <a:alpha val="83000"/>
              </a:srgb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  <p:sp>
          <p:nvSpPr>
            <p:cNvPr id="142" name="Полилиния: фигура 141">
              <a:extLst>
                <a:ext uri="{FF2B5EF4-FFF2-40B4-BE49-F238E27FC236}">
                  <a16:creationId xmlns:a16="http://schemas.microsoft.com/office/drawing/2014/main" id="{D5A9B22F-329A-5027-12FA-B43F30BCC47B}"/>
                </a:ext>
              </a:extLst>
            </p:cNvPr>
            <p:cNvSpPr/>
            <p:nvPr/>
          </p:nvSpPr>
          <p:spPr>
            <a:xfrm>
              <a:off x="1062534" y="3811979"/>
              <a:ext cx="2016000" cy="901390"/>
            </a:xfrm>
            <a:custGeom>
              <a:avLst/>
              <a:gdLst>
                <a:gd name="connsiteX0" fmla="*/ 940251 w 1434327"/>
                <a:gd name="connsiteY0" fmla="*/ 901390 h 901390"/>
                <a:gd name="connsiteX1" fmla="*/ 17108 w 1434327"/>
                <a:gd name="connsiteY1" fmla="*/ 901390 h 901390"/>
                <a:gd name="connsiteX2" fmla="*/ 0 w 1434327"/>
                <a:gd name="connsiteY2" fmla="*/ 885784 h 901390"/>
                <a:gd name="connsiteX3" fmla="*/ 17108 w 1434327"/>
                <a:gd name="connsiteY3" fmla="*/ 870179 h 901390"/>
                <a:gd name="connsiteX4" fmla="*/ 939566 w 1434327"/>
                <a:gd name="connsiteY4" fmla="*/ 870179 h 901390"/>
                <a:gd name="connsiteX5" fmla="*/ 1399427 w 1434327"/>
                <a:gd name="connsiteY5" fmla="*/ 450695 h 901390"/>
                <a:gd name="connsiteX6" fmla="*/ 939566 w 1434327"/>
                <a:gd name="connsiteY6" fmla="*/ 31212 h 901390"/>
                <a:gd name="connsiteX7" fmla="*/ 159445 w 1434327"/>
                <a:gd name="connsiteY7" fmla="*/ 31212 h 901390"/>
                <a:gd name="connsiteX8" fmla="*/ 142337 w 1434327"/>
                <a:gd name="connsiteY8" fmla="*/ 15606 h 901390"/>
                <a:gd name="connsiteX9" fmla="*/ 159445 w 1434327"/>
                <a:gd name="connsiteY9" fmla="*/ 0 h 901390"/>
                <a:gd name="connsiteX10" fmla="*/ 940251 w 1434327"/>
                <a:gd name="connsiteY10" fmla="*/ 0 h 901390"/>
                <a:gd name="connsiteX11" fmla="*/ 1434328 w 1434327"/>
                <a:gd name="connsiteY11" fmla="*/ 450695 h 901390"/>
                <a:gd name="connsiteX12" fmla="*/ 940251 w 1434327"/>
                <a:gd name="connsiteY12" fmla="*/ 901390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4327" h="901390">
                  <a:moveTo>
                    <a:pt x="940251" y="901390"/>
                  </a:moveTo>
                  <a:lnTo>
                    <a:pt x="17108" y="901390"/>
                  </a:lnTo>
                  <a:cubicBezTo>
                    <a:pt x="7527" y="901390"/>
                    <a:pt x="0" y="894524"/>
                    <a:pt x="0" y="885784"/>
                  </a:cubicBezTo>
                  <a:cubicBezTo>
                    <a:pt x="0" y="877045"/>
                    <a:pt x="7527" y="870179"/>
                    <a:pt x="17108" y="870179"/>
                  </a:cubicBezTo>
                  <a:lnTo>
                    <a:pt x="939566" y="870179"/>
                  </a:lnTo>
                  <a:cubicBezTo>
                    <a:pt x="1192764" y="870179"/>
                    <a:pt x="1399427" y="682285"/>
                    <a:pt x="1399427" y="450695"/>
                  </a:cubicBezTo>
                  <a:cubicBezTo>
                    <a:pt x="1399427" y="219105"/>
                    <a:pt x="1193448" y="31212"/>
                    <a:pt x="939566" y="31212"/>
                  </a:cubicBezTo>
                  <a:lnTo>
                    <a:pt x="159445" y="31212"/>
                  </a:lnTo>
                  <a:cubicBezTo>
                    <a:pt x="149865" y="31212"/>
                    <a:pt x="142337" y="24345"/>
                    <a:pt x="142337" y="15606"/>
                  </a:cubicBezTo>
                  <a:cubicBezTo>
                    <a:pt x="142337" y="6867"/>
                    <a:pt x="149865" y="0"/>
                    <a:pt x="159445" y="0"/>
                  </a:cubicBezTo>
                  <a:lnTo>
                    <a:pt x="940251" y="0"/>
                  </a:lnTo>
                  <a:cubicBezTo>
                    <a:pt x="1212609" y="0"/>
                    <a:pt x="1434328" y="202251"/>
                    <a:pt x="1434328" y="450695"/>
                  </a:cubicBezTo>
                  <a:cubicBezTo>
                    <a:pt x="1434328" y="699139"/>
                    <a:pt x="1211925" y="901390"/>
                    <a:pt x="940251" y="90139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3000"/>
              </a:scheme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7392DD7-5404-144D-D6A0-7BC86F8122C0}"/>
              </a:ext>
            </a:extLst>
          </p:cNvPr>
          <p:cNvGrpSpPr/>
          <p:nvPr/>
        </p:nvGrpSpPr>
        <p:grpSpPr>
          <a:xfrm>
            <a:off x="431031" y="4159588"/>
            <a:ext cx="3196196" cy="956995"/>
            <a:chOff x="1062534" y="3811979"/>
            <a:chExt cx="2016000" cy="901390"/>
          </a:xfrm>
        </p:grpSpPr>
        <p:sp>
          <p:nvSpPr>
            <p:cNvPr id="138" name="Полилиния: фигура 137">
              <a:extLst>
                <a:ext uri="{FF2B5EF4-FFF2-40B4-BE49-F238E27FC236}">
                  <a16:creationId xmlns:a16="http://schemas.microsoft.com/office/drawing/2014/main" id="{F9F8082C-DF05-5446-04BD-B0FABB950E60}"/>
                </a:ext>
              </a:extLst>
            </p:cNvPr>
            <p:cNvSpPr/>
            <p:nvPr/>
          </p:nvSpPr>
          <p:spPr>
            <a:xfrm>
              <a:off x="1240064" y="3839210"/>
              <a:ext cx="1814895" cy="851626"/>
            </a:xfrm>
            <a:custGeom>
              <a:avLst/>
              <a:gdLst>
                <a:gd name="connsiteX0" fmla="*/ 923143 w 1399427"/>
                <a:gd name="connsiteY0" fmla="*/ 869554 h 869554"/>
                <a:gd name="connsiteX1" fmla="*/ 0 w 1399427"/>
                <a:gd name="connsiteY1" fmla="*/ 869554 h 869554"/>
                <a:gd name="connsiteX2" fmla="*/ 153287 w 1399427"/>
                <a:gd name="connsiteY2" fmla="*/ 0 h 869554"/>
                <a:gd name="connsiteX3" fmla="*/ 922458 w 1399427"/>
                <a:gd name="connsiteY3" fmla="*/ 0 h 869554"/>
                <a:gd name="connsiteX4" fmla="*/ 1399427 w 1399427"/>
                <a:gd name="connsiteY4" fmla="*/ 435089 h 869554"/>
                <a:gd name="connsiteX5" fmla="*/ 1399427 w 1399427"/>
                <a:gd name="connsiteY5" fmla="*/ 435089 h 869554"/>
                <a:gd name="connsiteX6" fmla="*/ 923143 w 1399427"/>
                <a:gd name="connsiteY6" fmla="*/ 869554 h 86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427" h="869554">
                  <a:moveTo>
                    <a:pt x="923143" y="869554"/>
                  </a:moveTo>
                  <a:lnTo>
                    <a:pt x="0" y="869554"/>
                  </a:lnTo>
                  <a:lnTo>
                    <a:pt x="153287" y="0"/>
                  </a:lnTo>
                  <a:lnTo>
                    <a:pt x="922458" y="0"/>
                  </a:lnTo>
                  <a:cubicBezTo>
                    <a:pt x="1185920" y="0"/>
                    <a:pt x="1399427" y="194760"/>
                    <a:pt x="1399427" y="435089"/>
                  </a:cubicBezTo>
                  <a:lnTo>
                    <a:pt x="1399427" y="435089"/>
                  </a:lnTo>
                  <a:cubicBezTo>
                    <a:pt x="1399427" y="675418"/>
                    <a:pt x="1185920" y="869554"/>
                    <a:pt x="923143" y="869554"/>
                  </a:cubicBezTo>
                  <a:close/>
                </a:path>
              </a:pathLst>
            </a:custGeom>
            <a:solidFill>
              <a:srgbClr val="E0E5EC">
                <a:alpha val="83000"/>
              </a:srgb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  <p:sp>
          <p:nvSpPr>
            <p:cNvPr id="139" name="Полилиния: фигура 138">
              <a:extLst>
                <a:ext uri="{FF2B5EF4-FFF2-40B4-BE49-F238E27FC236}">
                  <a16:creationId xmlns:a16="http://schemas.microsoft.com/office/drawing/2014/main" id="{25303B7A-5648-338F-54A6-BE4138028AE6}"/>
                </a:ext>
              </a:extLst>
            </p:cNvPr>
            <p:cNvSpPr/>
            <p:nvPr/>
          </p:nvSpPr>
          <p:spPr>
            <a:xfrm>
              <a:off x="1062534" y="3811979"/>
              <a:ext cx="2016000" cy="901390"/>
            </a:xfrm>
            <a:custGeom>
              <a:avLst/>
              <a:gdLst>
                <a:gd name="connsiteX0" fmla="*/ 940251 w 1434327"/>
                <a:gd name="connsiteY0" fmla="*/ 901390 h 901390"/>
                <a:gd name="connsiteX1" fmla="*/ 17108 w 1434327"/>
                <a:gd name="connsiteY1" fmla="*/ 901390 h 901390"/>
                <a:gd name="connsiteX2" fmla="*/ 0 w 1434327"/>
                <a:gd name="connsiteY2" fmla="*/ 885784 h 901390"/>
                <a:gd name="connsiteX3" fmla="*/ 17108 w 1434327"/>
                <a:gd name="connsiteY3" fmla="*/ 870179 h 901390"/>
                <a:gd name="connsiteX4" fmla="*/ 939566 w 1434327"/>
                <a:gd name="connsiteY4" fmla="*/ 870179 h 901390"/>
                <a:gd name="connsiteX5" fmla="*/ 1399427 w 1434327"/>
                <a:gd name="connsiteY5" fmla="*/ 450695 h 901390"/>
                <a:gd name="connsiteX6" fmla="*/ 939566 w 1434327"/>
                <a:gd name="connsiteY6" fmla="*/ 31212 h 901390"/>
                <a:gd name="connsiteX7" fmla="*/ 159445 w 1434327"/>
                <a:gd name="connsiteY7" fmla="*/ 31212 h 901390"/>
                <a:gd name="connsiteX8" fmla="*/ 142337 w 1434327"/>
                <a:gd name="connsiteY8" fmla="*/ 15606 h 901390"/>
                <a:gd name="connsiteX9" fmla="*/ 159445 w 1434327"/>
                <a:gd name="connsiteY9" fmla="*/ 0 h 901390"/>
                <a:gd name="connsiteX10" fmla="*/ 940251 w 1434327"/>
                <a:gd name="connsiteY10" fmla="*/ 0 h 901390"/>
                <a:gd name="connsiteX11" fmla="*/ 1434328 w 1434327"/>
                <a:gd name="connsiteY11" fmla="*/ 450695 h 901390"/>
                <a:gd name="connsiteX12" fmla="*/ 940251 w 1434327"/>
                <a:gd name="connsiteY12" fmla="*/ 901390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4327" h="901390">
                  <a:moveTo>
                    <a:pt x="940251" y="901390"/>
                  </a:moveTo>
                  <a:lnTo>
                    <a:pt x="17108" y="901390"/>
                  </a:lnTo>
                  <a:cubicBezTo>
                    <a:pt x="7527" y="901390"/>
                    <a:pt x="0" y="894524"/>
                    <a:pt x="0" y="885784"/>
                  </a:cubicBezTo>
                  <a:cubicBezTo>
                    <a:pt x="0" y="877045"/>
                    <a:pt x="7527" y="870179"/>
                    <a:pt x="17108" y="870179"/>
                  </a:cubicBezTo>
                  <a:lnTo>
                    <a:pt x="939566" y="870179"/>
                  </a:lnTo>
                  <a:cubicBezTo>
                    <a:pt x="1192764" y="870179"/>
                    <a:pt x="1399427" y="682285"/>
                    <a:pt x="1399427" y="450695"/>
                  </a:cubicBezTo>
                  <a:cubicBezTo>
                    <a:pt x="1399427" y="219105"/>
                    <a:pt x="1193448" y="31212"/>
                    <a:pt x="939566" y="31212"/>
                  </a:cubicBezTo>
                  <a:lnTo>
                    <a:pt x="159445" y="31212"/>
                  </a:lnTo>
                  <a:cubicBezTo>
                    <a:pt x="149865" y="31212"/>
                    <a:pt x="142337" y="24345"/>
                    <a:pt x="142337" y="15606"/>
                  </a:cubicBezTo>
                  <a:cubicBezTo>
                    <a:pt x="142337" y="6867"/>
                    <a:pt x="149865" y="0"/>
                    <a:pt x="159445" y="0"/>
                  </a:cubicBezTo>
                  <a:lnTo>
                    <a:pt x="940251" y="0"/>
                  </a:lnTo>
                  <a:cubicBezTo>
                    <a:pt x="1212609" y="0"/>
                    <a:pt x="1434328" y="202251"/>
                    <a:pt x="1434328" y="450695"/>
                  </a:cubicBezTo>
                  <a:cubicBezTo>
                    <a:pt x="1434328" y="699139"/>
                    <a:pt x="1211925" y="901390"/>
                    <a:pt x="940251" y="90139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3000"/>
              </a:scheme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06089A8D-6A4D-6F18-41AB-603BBEC40EF7}"/>
              </a:ext>
            </a:extLst>
          </p:cNvPr>
          <p:cNvGrpSpPr/>
          <p:nvPr/>
        </p:nvGrpSpPr>
        <p:grpSpPr>
          <a:xfrm flipH="1">
            <a:off x="5724506" y="4190956"/>
            <a:ext cx="3196196" cy="956995"/>
            <a:chOff x="1062534" y="3811979"/>
            <a:chExt cx="2016000" cy="901390"/>
          </a:xfrm>
        </p:grpSpPr>
        <p:sp>
          <p:nvSpPr>
            <p:cNvPr id="135" name="Полилиния: фигура 134">
              <a:extLst>
                <a:ext uri="{FF2B5EF4-FFF2-40B4-BE49-F238E27FC236}">
                  <a16:creationId xmlns:a16="http://schemas.microsoft.com/office/drawing/2014/main" id="{E8D5F4BE-ECB2-495C-0B74-6937E26C83CA}"/>
                </a:ext>
              </a:extLst>
            </p:cNvPr>
            <p:cNvSpPr/>
            <p:nvPr/>
          </p:nvSpPr>
          <p:spPr>
            <a:xfrm>
              <a:off x="1240064" y="3839210"/>
              <a:ext cx="1814895" cy="851626"/>
            </a:xfrm>
            <a:custGeom>
              <a:avLst/>
              <a:gdLst>
                <a:gd name="connsiteX0" fmla="*/ 923143 w 1399427"/>
                <a:gd name="connsiteY0" fmla="*/ 869554 h 869554"/>
                <a:gd name="connsiteX1" fmla="*/ 0 w 1399427"/>
                <a:gd name="connsiteY1" fmla="*/ 869554 h 869554"/>
                <a:gd name="connsiteX2" fmla="*/ 153287 w 1399427"/>
                <a:gd name="connsiteY2" fmla="*/ 0 h 869554"/>
                <a:gd name="connsiteX3" fmla="*/ 922458 w 1399427"/>
                <a:gd name="connsiteY3" fmla="*/ 0 h 869554"/>
                <a:gd name="connsiteX4" fmla="*/ 1399427 w 1399427"/>
                <a:gd name="connsiteY4" fmla="*/ 435089 h 869554"/>
                <a:gd name="connsiteX5" fmla="*/ 1399427 w 1399427"/>
                <a:gd name="connsiteY5" fmla="*/ 435089 h 869554"/>
                <a:gd name="connsiteX6" fmla="*/ 923143 w 1399427"/>
                <a:gd name="connsiteY6" fmla="*/ 869554 h 86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427" h="869554">
                  <a:moveTo>
                    <a:pt x="923143" y="869554"/>
                  </a:moveTo>
                  <a:lnTo>
                    <a:pt x="0" y="869554"/>
                  </a:lnTo>
                  <a:lnTo>
                    <a:pt x="153287" y="0"/>
                  </a:lnTo>
                  <a:lnTo>
                    <a:pt x="922458" y="0"/>
                  </a:lnTo>
                  <a:cubicBezTo>
                    <a:pt x="1185920" y="0"/>
                    <a:pt x="1399427" y="194760"/>
                    <a:pt x="1399427" y="435089"/>
                  </a:cubicBezTo>
                  <a:lnTo>
                    <a:pt x="1399427" y="435089"/>
                  </a:lnTo>
                  <a:cubicBezTo>
                    <a:pt x="1399427" y="675418"/>
                    <a:pt x="1185920" y="869554"/>
                    <a:pt x="923143" y="869554"/>
                  </a:cubicBezTo>
                  <a:close/>
                </a:path>
              </a:pathLst>
            </a:custGeom>
            <a:solidFill>
              <a:srgbClr val="E0E5EC">
                <a:alpha val="83000"/>
              </a:srgb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  <p:sp>
          <p:nvSpPr>
            <p:cNvPr id="136" name="Полилиния: фигура 135">
              <a:extLst>
                <a:ext uri="{FF2B5EF4-FFF2-40B4-BE49-F238E27FC236}">
                  <a16:creationId xmlns:a16="http://schemas.microsoft.com/office/drawing/2014/main" id="{58B62005-3B30-0B37-0B59-F170C10E2999}"/>
                </a:ext>
              </a:extLst>
            </p:cNvPr>
            <p:cNvSpPr/>
            <p:nvPr/>
          </p:nvSpPr>
          <p:spPr>
            <a:xfrm>
              <a:off x="1062534" y="3811979"/>
              <a:ext cx="2016000" cy="901390"/>
            </a:xfrm>
            <a:custGeom>
              <a:avLst/>
              <a:gdLst>
                <a:gd name="connsiteX0" fmla="*/ 940251 w 1434327"/>
                <a:gd name="connsiteY0" fmla="*/ 901390 h 901390"/>
                <a:gd name="connsiteX1" fmla="*/ 17108 w 1434327"/>
                <a:gd name="connsiteY1" fmla="*/ 901390 h 901390"/>
                <a:gd name="connsiteX2" fmla="*/ 0 w 1434327"/>
                <a:gd name="connsiteY2" fmla="*/ 885784 h 901390"/>
                <a:gd name="connsiteX3" fmla="*/ 17108 w 1434327"/>
                <a:gd name="connsiteY3" fmla="*/ 870179 h 901390"/>
                <a:gd name="connsiteX4" fmla="*/ 939566 w 1434327"/>
                <a:gd name="connsiteY4" fmla="*/ 870179 h 901390"/>
                <a:gd name="connsiteX5" fmla="*/ 1399427 w 1434327"/>
                <a:gd name="connsiteY5" fmla="*/ 450695 h 901390"/>
                <a:gd name="connsiteX6" fmla="*/ 939566 w 1434327"/>
                <a:gd name="connsiteY6" fmla="*/ 31212 h 901390"/>
                <a:gd name="connsiteX7" fmla="*/ 159445 w 1434327"/>
                <a:gd name="connsiteY7" fmla="*/ 31212 h 901390"/>
                <a:gd name="connsiteX8" fmla="*/ 142337 w 1434327"/>
                <a:gd name="connsiteY8" fmla="*/ 15606 h 901390"/>
                <a:gd name="connsiteX9" fmla="*/ 159445 w 1434327"/>
                <a:gd name="connsiteY9" fmla="*/ 0 h 901390"/>
                <a:gd name="connsiteX10" fmla="*/ 940251 w 1434327"/>
                <a:gd name="connsiteY10" fmla="*/ 0 h 901390"/>
                <a:gd name="connsiteX11" fmla="*/ 1434328 w 1434327"/>
                <a:gd name="connsiteY11" fmla="*/ 450695 h 901390"/>
                <a:gd name="connsiteX12" fmla="*/ 940251 w 1434327"/>
                <a:gd name="connsiteY12" fmla="*/ 901390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4327" h="901390">
                  <a:moveTo>
                    <a:pt x="940251" y="901390"/>
                  </a:moveTo>
                  <a:lnTo>
                    <a:pt x="17108" y="901390"/>
                  </a:lnTo>
                  <a:cubicBezTo>
                    <a:pt x="7527" y="901390"/>
                    <a:pt x="0" y="894524"/>
                    <a:pt x="0" y="885784"/>
                  </a:cubicBezTo>
                  <a:cubicBezTo>
                    <a:pt x="0" y="877045"/>
                    <a:pt x="7527" y="870179"/>
                    <a:pt x="17108" y="870179"/>
                  </a:cubicBezTo>
                  <a:lnTo>
                    <a:pt x="939566" y="870179"/>
                  </a:lnTo>
                  <a:cubicBezTo>
                    <a:pt x="1192764" y="870179"/>
                    <a:pt x="1399427" y="682285"/>
                    <a:pt x="1399427" y="450695"/>
                  </a:cubicBezTo>
                  <a:cubicBezTo>
                    <a:pt x="1399427" y="219105"/>
                    <a:pt x="1193448" y="31212"/>
                    <a:pt x="939566" y="31212"/>
                  </a:cubicBezTo>
                  <a:lnTo>
                    <a:pt x="159445" y="31212"/>
                  </a:lnTo>
                  <a:cubicBezTo>
                    <a:pt x="149865" y="31212"/>
                    <a:pt x="142337" y="24345"/>
                    <a:pt x="142337" y="15606"/>
                  </a:cubicBezTo>
                  <a:cubicBezTo>
                    <a:pt x="142337" y="6867"/>
                    <a:pt x="149865" y="0"/>
                    <a:pt x="159445" y="0"/>
                  </a:cubicBezTo>
                  <a:lnTo>
                    <a:pt x="940251" y="0"/>
                  </a:lnTo>
                  <a:cubicBezTo>
                    <a:pt x="1212609" y="0"/>
                    <a:pt x="1434328" y="202251"/>
                    <a:pt x="1434328" y="450695"/>
                  </a:cubicBezTo>
                  <a:cubicBezTo>
                    <a:pt x="1434328" y="699139"/>
                    <a:pt x="1211925" y="901390"/>
                    <a:pt x="940251" y="90139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3000"/>
              </a:scheme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71840E61-3A03-7890-E991-20101E20EB0C}"/>
              </a:ext>
            </a:extLst>
          </p:cNvPr>
          <p:cNvGrpSpPr/>
          <p:nvPr/>
        </p:nvGrpSpPr>
        <p:grpSpPr>
          <a:xfrm flipH="1">
            <a:off x="6137344" y="2439532"/>
            <a:ext cx="2783352" cy="1000670"/>
            <a:chOff x="1062534" y="3811979"/>
            <a:chExt cx="2016000" cy="901390"/>
          </a:xfrm>
        </p:grpSpPr>
        <p:sp>
          <p:nvSpPr>
            <p:cNvPr id="132" name="Полилиния: фигура 131">
              <a:extLst>
                <a:ext uri="{FF2B5EF4-FFF2-40B4-BE49-F238E27FC236}">
                  <a16:creationId xmlns:a16="http://schemas.microsoft.com/office/drawing/2014/main" id="{02027746-746A-FC5A-AF7A-20DCA5F85833}"/>
                </a:ext>
              </a:extLst>
            </p:cNvPr>
            <p:cNvSpPr/>
            <p:nvPr/>
          </p:nvSpPr>
          <p:spPr>
            <a:xfrm>
              <a:off x="1240064" y="3839210"/>
              <a:ext cx="1814895" cy="851626"/>
            </a:xfrm>
            <a:custGeom>
              <a:avLst/>
              <a:gdLst>
                <a:gd name="connsiteX0" fmla="*/ 923143 w 1399427"/>
                <a:gd name="connsiteY0" fmla="*/ 869554 h 869554"/>
                <a:gd name="connsiteX1" fmla="*/ 0 w 1399427"/>
                <a:gd name="connsiteY1" fmla="*/ 869554 h 869554"/>
                <a:gd name="connsiteX2" fmla="*/ 153287 w 1399427"/>
                <a:gd name="connsiteY2" fmla="*/ 0 h 869554"/>
                <a:gd name="connsiteX3" fmla="*/ 922458 w 1399427"/>
                <a:gd name="connsiteY3" fmla="*/ 0 h 869554"/>
                <a:gd name="connsiteX4" fmla="*/ 1399427 w 1399427"/>
                <a:gd name="connsiteY4" fmla="*/ 435089 h 869554"/>
                <a:gd name="connsiteX5" fmla="*/ 1399427 w 1399427"/>
                <a:gd name="connsiteY5" fmla="*/ 435089 h 869554"/>
                <a:gd name="connsiteX6" fmla="*/ 923143 w 1399427"/>
                <a:gd name="connsiteY6" fmla="*/ 869554 h 86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427" h="869554">
                  <a:moveTo>
                    <a:pt x="923143" y="869554"/>
                  </a:moveTo>
                  <a:lnTo>
                    <a:pt x="0" y="869554"/>
                  </a:lnTo>
                  <a:lnTo>
                    <a:pt x="153287" y="0"/>
                  </a:lnTo>
                  <a:lnTo>
                    <a:pt x="922458" y="0"/>
                  </a:lnTo>
                  <a:cubicBezTo>
                    <a:pt x="1185920" y="0"/>
                    <a:pt x="1399427" y="194760"/>
                    <a:pt x="1399427" y="435089"/>
                  </a:cubicBezTo>
                  <a:lnTo>
                    <a:pt x="1399427" y="435089"/>
                  </a:lnTo>
                  <a:cubicBezTo>
                    <a:pt x="1399427" y="675418"/>
                    <a:pt x="1185920" y="869554"/>
                    <a:pt x="923143" y="869554"/>
                  </a:cubicBezTo>
                  <a:close/>
                </a:path>
              </a:pathLst>
            </a:custGeom>
            <a:solidFill>
              <a:srgbClr val="E0E5EC">
                <a:alpha val="83000"/>
              </a:srgb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  <p:sp>
          <p:nvSpPr>
            <p:cNvPr id="133" name="Полилиния: фигура 132">
              <a:extLst>
                <a:ext uri="{FF2B5EF4-FFF2-40B4-BE49-F238E27FC236}">
                  <a16:creationId xmlns:a16="http://schemas.microsoft.com/office/drawing/2014/main" id="{22919997-5F94-7FCE-9AF3-BBDA5050BD99}"/>
                </a:ext>
              </a:extLst>
            </p:cNvPr>
            <p:cNvSpPr/>
            <p:nvPr/>
          </p:nvSpPr>
          <p:spPr>
            <a:xfrm>
              <a:off x="1062534" y="3811979"/>
              <a:ext cx="2016000" cy="901390"/>
            </a:xfrm>
            <a:custGeom>
              <a:avLst/>
              <a:gdLst>
                <a:gd name="connsiteX0" fmla="*/ 940251 w 1434327"/>
                <a:gd name="connsiteY0" fmla="*/ 901390 h 901390"/>
                <a:gd name="connsiteX1" fmla="*/ 17108 w 1434327"/>
                <a:gd name="connsiteY1" fmla="*/ 901390 h 901390"/>
                <a:gd name="connsiteX2" fmla="*/ 0 w 1434327"/>
                <a:gd name="connsiteY2" fmla="*/ 885784 h 901390"/>
                <a:gd name="connsiteX3" fmla="*/ 17108 w 1434327"/>
                <a:gd name="connsiteY3" fmla="*/ 870179 h 901390"/>
                <a:gd name="connsiteX4" fmla="*/ 939566 w 1434327"/>
                <a:gd name="connsiteY4" fmla="*/ 870179 h 901390"/>
                <a:gd name="connsiteX5" fmla="*/ 1399427 w 1434327"/>
                <a:gd name="connsiteY5" fmla="*/ 450695 h 901390"/>
                <a:gd name="connsiteX6" fmla="*/ 939566 w 1434327"/>
                <a:gd name="connsiteY6" fmla="*/ 31212 h 901390"/>
                <a:gd name="connsiteX7" fmla="*/ 159445 w 1434327"/>
                <a:gd name="connsiteY7" fmla="*/ 31212 h 901390"/>
                <a:gd name="connsiteX8" fmla="*/ 142337 w 1434327"/>
                <a:gd name="connsiteY8" fmla="*/ 15606 h 901390"/>
                <a:gd name="connsiteX9" fmla="*/ 159445 w 1434327"/>
                <a:gd name="connsiteY9" fmla="*/ 0 h 901390"/>
                <a:gd name="connsiteX10" fmla="*/ 940251 w 1434327"/>
                <a:gd name="connsiteY10" fmla="*/ 0 h 901390"/>
                <a:gd name="connsiteX11" fmla="*/ 1434328 w 1434327"/>
                <a:gd name="connsiteY11" fmla="*/ 450695 h 901390"/>
                <a:gd name="connsiteX12" fmla="*/ 940251 w 1434327"/>
                <a:gd name="connsiteY12" fmla="*/ 901390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4327" h="901390">
                  <a:moveTo>
                    <a:pt x="940251" y="901390"/>
                  </a:moveTo>
                  <a:lnTo>
                    <a:pt x="17108" y="901390"/>
                  </a:lnTo>
                  <a:cubicBezTo>
                    <a:pt x="7527" y="901390"/>
                    <a:pt x="0" y="894524"/>
                    <a:pt x="0" y="885784"/>
                  </a:cubicBezTo>
                  <a:cubicBezTo>
                    <a:pt x="0" y="877045"/>
                    <a:pt x="7527" y="870179"/>
                    <a:pt x="17108" y="870179"/>
                  </a:cubicBezTo>
                  <a:lnTo>
                    <a:pt x="939566" y="870179"/>
                  </a:lnTo>
                  <a:cubicBezTo>
                    <a:pt x="1192764" y="870179"/>
                    <a:pt x="1399427" y="682285"/>
                    <a:pt x="1399427" y="450695"/>
                  </a:cubicBezTo>
                  <a:cubicBezTo>
                    <a:pt x="1399427" y="219105"/>
                    <a:pt x="1193448" y="31212"/>
                    <a:pt x="939566" y="31212"/>
                  </a:cubicBezTo>
                  <a:lnTo>
                    <a:pt x="159445" y="31212"/>
                  </a:lnTo>
                  <a:cubicBezTo>
                    <a:pt x="149865" y="31212"/>
                    <a:pt x="142337" y="24345"/>
                    <a:pt x="142337" y="15606"/>
                  </a:cubicBezTo>
                  <a:cubicBezTo>
                    <a:pt x="142337" y="6867"/>
                    <a:pt x="149865" y="0"/>
                    <a:pt x="159445" y="0"/>
                  </a:cubicBezTo>
                  <a:lnTo>
                    <a:pt x="940251" y="0"/>
                  </a:lnTo>
                  <a:cubicBezTo>
                    <a:pt x="1212609" y="0"/>
                    <a:pt x="1434328" y="202251"/>
                    <a:pt x="1434328" y="450695"/>
                  </a:cubicBezTo>
                  <a:cubicBezTo>
                    <a:pt x="1434328" y="699139"/>
                    <a:pt x="1211925" y="901390"/>
                    <a:pt x="940251" y="90139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3000"/>
              </a:scheme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4A523648-F2F8-9319-0E73-D0AA58DE3E67}"/>
              </a:ext>
            </a:extLst>
          </p:cNvPr>
          <p:cNvGrpSpPr/>
          <p:nvPr/>
        </p:nvGrpSpPr>
        <p:grpSpPr>
          <a:xfrm flipH="1">
            <a:off x="5607963" y="665276"/>
            <a:ext cx="3312738" cy="1000670"/>
            <a:chOff x="1062534" y="3811979"/>
            <a:chExt cx="2016000" cy="901390"/>
          </a:xfrm>
        </p:grpSpPr>
        <p:sp>
          <p:nvSpPr>
            <p:cNvPr id="129" name="Полилиния: фигура 128">
              <a:extLst>
                <a:ext uri="{FF2B5EF4-FFF2-40B4-BE49-F238E27FC236}">
                  <a16:creationId xmlns:a16="http://schemas.microsoft.com/office/drawing/2014/main" id="{D9707B05-D10F-5D25-BB40-2241E654DDF5}"/>
                </a:ext>
              </a:extLst>
            </p:cNvPr>
            <p:cNvSpPr/>
            <p:nvPr/>
          </p:nvSpPr>
          <p:spPr>
            <a:xfrm>
              <a:off x="1240064" y="3839210"/>
              <a:ext cx="1814895" cy="851626"/>
            </a:xfrm>
            <a:custGeom>
              <a:avLst/>
              <a:gdLst>
                <a:gd name="connsiteX0" fmla="*/ 923143 w 1399427"/>
                <a:gd name="connsiteY0" fmla="*/ 869554 h 869554"/>
                <a:gd name="connsiteX1" fmla="*/ 0 w 1399427"/>
                <a:gd name="connsiteY1" fmla="*/ 869554 h 869554"/>
                <a:gd name="connsiteX2" fmla="*/ 153287 w 1399427"/>
                <a:gd name="connsiteY2" fmla="*/ 0 h 869554"/>
                <a:gd name="connsiteX3" fmla="*/ 922458 w 1399427"/>
                <a:gd name="connsiteY3" fmla="*/ 0 h 869554"/>
                <a:gd name="connsiteX4" fmla="*/ 1399427 w 1399427"/>
                <a:gd name="connsiteY4" fmla="*/ 435089 h 869554"/>
                <a:gd name="connsiteX5" fmla="*/ 1399427 w 1399427"/>
                <a:gd name="connsiteY5" fmla="*/ 435089 h 869554"/>
                <a:gd name="connsiteX6" fmla="*/ 923143 w 1399427"/>
                <a:gd name="connsiteY6" fmla="*/ 869554 h 86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427" h="869554">
                  <a:moveTo>
                    <a:pt x="923143" y="869554"/>
                  </a:moveTo>
                  <a:lnTo>
                    <a:pt x="0" y="869554"/>
                  </a:lnTo>
                  <a:lnTo>
                    <a:pt x="153287" y="0"/>
                  </a:lnTo>
                  <a:lnTo>
                    <a:pt x="922458" y="0"/>
                  </a:lnTo>
                  <a:cubicBezTo>
                    <a:pt x="1185920" y="0"/>
                    <a:pt x="1399427" y="194760"/>
                    <a:pt x="1399427" y="435089"/>
                  </a:cubicBezTo>
                  <a:lnTo>
                    <a:pt x="1399427" y="435089"/>
                  </a:lnTo>
                  <a:cubicBezTo>
                    <a:pt x="1399427" y="675418"/>
                    <a:pt x="1185920" y="869554"/>
                    <a:pt x="923143" y="869554"/>
                  </a:cubicBezTo>
                  <a:close/>
                </a:path>
              </a:pathLst>
            </a:custGeom>
            <a:solidFill>
              <a:srgbClr val="E0E5EC">
                <a:alpha val="83000"/>
              </a:srgb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  <p:sp>
          <p:nvSpPr>
            <p:cNvPr id="130" name="Полилиния: фигура 129">
              <a:extLst>
                <a:ext uri="{FF2B5EF4-FFF2-40B4-BE49-F238E27FC236}">
                  <a16:creationId xmlns:a16="http://schemas.microsoft.com/office/drawing/2014/main" id="{6AC961C0-8380-BD5F-4F8F-9448B727D245}"/>
                </a:ext>
              </a:extLst>
            </p:cNvPr>
            <p:cNvSpPr/>
            <p:nvPr/>
          </p:nvSpPr>
          <p:spPr>
            <a:xfrm>
              <a:off x="1062534" y="3811979"/>
              <a:ext cx="2016000" cy="901390"/>
            </a:xfrm>
            <a:custGeom>
              <a:avLst/>
              <a:gdLst>
                <a:gd name="connsiteX0" fmla="*/ 940251 w 1434327"/>
                <a:gd name="connsiteY0" fmla="*/ 901390 h 901390"/>
                <a:gd name="connsiteX1" fmla="*/ 17108 w 1434327"/>
                <a:gd name="connsiteY1" fmla="*/ 901390 h 901390"/>
                <a:gd name="connsiteX2" fmla="*/ 0 w 1434327"/>
                <a:gd name="connsiteY2" fmla="*/ 885784 h 901390"/>
                <a:gd name="connsiteX3" fmla="*/ 17108 w 1434327"/>
                <a:gd name="connsiteY3" fmla="*/ 870179 h 901390"/>
                <a:gd name="connsiteX4" fmla="*/ 939566 w 1434327"/>
                <a:gd name="connsiteY4" fmla="*/ 870179 h 901390"/>
                <a:gd name="connsiteX5" fmla="*/ 1399427 w 1434327"/>
                <a:gd name="connsiteY5" fmla="*/ 450695 h 901390"/>
                <a:gd name="connsiteX6" fmla="*/ 939566 w 1434327"/>
                <a:gd name="connsiteY6" fmla="*/ 31212 h 901390"/>
                <a:gd name="connsiteX7" fmla="*/ 159445 w 1434327"/>
                <a:gd name="connsiteY7" fmla="*/ 31212 h 901390"/>
                <a:gd name="connsiteX8" fmla="*/ 142337 w 1434327"/>
                <a:gd name="connsiteY8" fmla="*/ 15606 h 901390"/>
                <a:gd name="connsiteX9" fmla="*/ 159445 w 1434327"/>
                <a:gd name="connsiteY9" fmla="*/ 0 h 901390"/>
                <a:gd name="connsiteX10" fmla="*/ 940251 w 1434327"/>
                <a:gd name="connsiteY10" fmla="*/ 0 h 901390"/>
                <a:gd name="connsiteX11" fmla="*/ 1434328 w 1434327"/>
                <a:gd name="connsiteY11" fmla="*/ 450695 h 901390"/>
                <a:gd name="connsiteX12" fmla="*/ 940251 w 1434327"/>
                <a:gd name="connsiteY12" fmla="*/ 901390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4327" h="901390">
                  <a:moveTo>
                    <a:pt x="940251" y="901390"/>
                  </a:moveTo>
                  <a:lnTo>
                    <a:pt x="17108" y="901390"/>
                  </a:lnTo>
                  <a:cubicBezTo>
                    <a:pt x="7527" y="901390"/>
                    <a:pt x="0" y="894524"/>
                    <a:pt x="0" y="885784"/>
                  </a:cubicBezTo>
                  <a:cubicBezTo>
                    <a:pt x="0" y="877045"/>
                    <a:pt x="7527" y="870179"/>
                    <a:pt x="17108" y="870179"/>
                  </a:cubicBezTo>
                  <a:lnTo>
                    <a:pt x="939566" y="870179"/>
                  </a:lnTo>
                  <a:cubicBezTo>
                    <a:pt x="1192764" y="870179"/>
                    <a:pt x="1399427" y="682285"/>
                    <a:pt x="1399427" y="450695"/>
                  </a:cubicBezTo>
                  <a:cubicBezTo>
                    <a:pt x="1399427" y="219105"/>
                    <a:pt x="1193448" y="31212"/>
                    <a:pt x="939566" y="31212"/>
                  </a:cubicBezTo>
                  <a:lnTo>
                    <a:pt x="159445" y="31212"/>
                  </a:lnTo>
                  <a:cubicBezTo>
                    <a:pt x="149865" y="31212"/>
                    <a:pt x="142337" y="24345"/>
                    <a:pt x="142337" y="15606"/>
                  </a:cubicBezTo>
                  <a:cubicBezTo>
                    <a:pt x="142337" y="6867"/>
                    <a:pt x="149865" y="0"/>
                    <a:pt x="159445" y="0"/>
                  </a:cubicBezTo>
                  <a:lnTo>
                    <a:pt x="940251" y="0"/>
                  </a:lnTo>
                  <a:cubicBezTo>
                    <a:pt x="1212609" y="0"/>
                    <a:pt x="1434328" y="202251"/>
                    <a:pt x="1434328" y="450695"/>
                  </a:cubicBezTo>
                  <a:cubicBezTo>
                    <a:pt x="1434328" y="699139"/>
                    <a:pt x="1211925" y="901390"/>
                    <a:pt x="940251" y="90139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3000"/>
              </a:scheme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0EEE6A28-207A-4B37-B714-0E9B5F5A4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4051" b="7994"/>
          <a:stretch/>
        </p:blipFill>
        <p:spPr bwMode="auto">
          <a:xfrm>
            <a:off x="3196895" y="1809950"/>
            <a:ext cx="3006764" cy="2038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5829E42-72F6-43C1-9298-F0968FB39AB0}"/>
              </a:ext>
            </a:extLst>
          </p:cNvPr>
          <p:cNvGrpSpPr/>
          <p:nvPr/>
        </p:nvGrpSpPr>
        <p:grpSpPr>
          <a:xfrm>
            <a:off x="432326" y="720546"/>
            <a:ext cx="3283110" cy="956570"/>
            <a:chOff x="1062534" y="3811979"/>
            <a:chExt cx="2016000" cy="901390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FFB9426C-6CEB-4501-89FD-CC0273DB6C29}"/>
                </a:ext>
              </a:extLst>
            </p:cNvPr>
            <p:cNvSpPr/>
            <p:nvPr/>
          </p:nvSpPr>
          <p:spPr>
            <a:xfrm>
              <a:off x="1240064" y="3839210"/>
              <a:ext cx="1814895" cy="851626"/>
            </a:xfrm>
            <a:custGeom>
              <a:avLst/>
              <a:gdLst>
                <a:gd name="connsiteX0" fmla="*/ 923143 w 1399427"/>
                <a:gd name="connsiteY0" fmla="*/ 869554 h 869554"/>
                <a:gd name="connsiteX1" fmla="*/ 0 w 1399427"/>
                <a:gd name="connsiteY1" fmla="*/ 869554 h 869554"/>
                <a:gd name="connsiteX2" fmla="*/ 153287 w 1399427"/>
                <a:gd name="connsiteY2" fmla="*/ 0 h 869554"/>
                <a:gd name="connsiteX3" fmla="*/ 922458 w 1399427"/>
                <a:gd name="connsiteY3" fmla="*/ 0 h 869554"/>
                <a:gd name="connsiteX4" fmla="*/ 1399427 w 1399427"/>
                <a:gd name="connsiteY4" fmla="*/ 435089 h 869554"/>
                <a:gd name="connsiteX5" fmla="*/ 1399427 w 1399427"/>
                <a:gd name="connsiteY5" fmla="*/ 435089 h 869554"/>
                <a:gd name="connsiteX6" fmla="*/ 923143 w 1399427"/>
                <a:gd name="connsiteY6" fmla="*/ 869554 h 86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427" h="869554">
                  <a:moveTo>
                    <a:pt x="923143" y="869554"/>
                  </a:moveTo>
                  <a:lnTo>
                    <a:pt x="0" y="869554"/>
                  </a:lnTo>
                  <a:lnTo>
                    <a:pt x="153287" y="0"/>
                  </a:lnTo>
                  <a:lnTo>
                    <a:pt x="922458" y="0"/>
                  </a:lnTo>
                  <a:cubicBezTo>
                    <a:pt x="1185920" y="0"/>
                    <a:pt x="1399427" y="194760"/>
                    <a:pt x="1399427" y="435089"/>
                  </a:cubicBezTo>
                  <a:lnTo>
                    <a:pt x="1399427" y="435089"/>
                  </a:lnTo>
                  <a:cubicBezTo>
                    <a:pt x="1399427" y="675418"/>
                    <a:pt x="1185920" y="869554"/>
                    <a:pt x="923143" y="869554"/>
                  </a:cubicBezTo>
                  <a:close/>
                </a:path>
              </a:pathLst>
            </a:custGeom>
            <a:solidFill>
              <a:srgbClr val="E0E5EC">
                <a:alpha val="82745"/>
              </a:srgb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755E0D1B-E14B-45BC-8E99-92EA75E60C64}"/>
                </a:ext>
              </a:extLst>
            </p:cNvPr>
            <p:cNvSpPr/>
            <p:nvPr/>
          </p:nvSpPr>
          <p:spPr>
            <a:xfrm>
              <a:off x="1062534" y="3811979"/>
              <a:ext cx="2016000" cy="901390"/>
            </a:xfrm>
            <a:custGeom>
              <a:avLst/>
              <a:gdLst>
                <a:gd name="connsiteX0" fmla="*/ 940251 w 1434327"/>
                <a:gd name="connsiteY0" fmla="*/ 901390 h 901390"/>
                <a:gd name="connsiteX1" fmla="*/ 17108 w 1434327"/>
                <a:gd name="connsiteY1" fmla="*/ 901390 h 901390"/>
                <a:gd name="connsiteX2" fmla="*/ 0 w 1434327"/>
                <a:gd name="connsiteY2" fmla="*/ 885784 h 901390"/>
                <a:gd name="connsiteX3" fmla="*/ 17108 w 1434327"/>
                <a:gd name="connsiteY3" fmla="*/ 870179 h 901390"/>
                <a:gd name="connsiteX4" fmla="*/ 939566 w 1434327"/>
                <a:gd name="connsiteY4" fmla="*/ 870179 h 901390"/>
                <a:gd name="connsiteX5" fmla="*/ 1399427 w 1434327"/>
                <a:gd name="connsiteY5" fmla="*/ 450695 h 901390"/>
                <a:gd name="connsiteX6" fmla="*/ 939566 w 1434327"/>
                <a:gd name="connsiteY6" fmla="*/ 31212 h 901390"/>
                <a:gd name="connsiteX7" fmla="*/ 159445 w 1434327"/>
                <a:gd name="connsiteY7" fmla="*/ 31212 h 901390"/>
                <a:gd name="connsiteX8" fmla="*/ 142337 w 1434327"/>
                <a:gd name="connsiteY8" fmla="*/ 15606 h 901390"/>
                <a:gd name="connsiteX9" fmla="*/ 159445 w 1434327"/>
                <a:gd name="connsiteY9" fmla="*/ 0 h 901390"/>
                <a:gd name="connsiteX10" fmla="*/ 940251 w 1434327"/>
                <a:gd name="connsiteY10" fmla="*/ 0 h 901390"/>
                <a:gd name="connsiteX11" fmla="*/ 1434328 w 1434327"/>
                <a:gd name="connsiteY11" fmla="*/ 450695 h 901390"/>
                <a:gd name="connsiteX12" fmla="*/ 940251 w 1434327"/>
                <a:gd name="connsiteY12" fmla="*/ 901390 h 90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34327" h="901390">
                  <a:moveTo>
                    <a:pt x="940251" y="901390"/>
                  </a:moveTo>
                  <a:lnTo>
                    <a:pt x="17108" y="901390"/>
                  </a:lnTo>
                  <a:cubicBezTo>
                    <a:pt x="7527" y="901390"/>
                    <a:pt x="0" y="894524"/>
                    <a:pt x="0" y="885784"/>
                  </a:cubicBezTo>
                  <a:cubicBezTo>
                    <a:pt x="0" y="877045"/>
                    <a:pt x="7527" y="870179"/>
                    <a:pt x="17108" y="870179"/>
                  </a:cubicBezTo>
                  <a:lnTo>
                    <a:pt x="939566" y="870179"/>
                  </a:lnTo>
                  <a:cubicBezTo>
                    <a:pt x="1192764" y="870179"/>
                    <a:pt x="1399427" y="682285"/>
                    <a:pt x="1399427" y="450695"/>
                  </a:cubicBezTo>
                  <a:cubicBezTo>
                    <a:pt x="1399427" y="219105"/>
                    <a:pt x="1193448" y="31212"/>
                    <a:pt x="939566" y="31212"/>
                  </a:cubicBezTo>
                  <a:lnTo>
                    <a:pt x="159445" y="31212"/>
                  </a:lnTo>
                  <a:cubicBezTo>
                    <a:pt x="149865" y="31212"/>
                    <a:pt x="142337" y="24345"/>
                    <a:pt x="142337" y="15606"/>
                  </a:cubicBezTo>
                  <a:cubicBezTo>
                    <a:pt x="142337" y="6867"/>
                    <a:pt x="149865" y="0"/>
                    <a:pt x="159445" y="0"/>
                  </a:cubicBezTo>
                  <a:lnTo>
                    <a:pt x="940251" y="0"/>
                  </a:lnTo>
                  <a:cubicBezTo>
                    <a:pt x="1212609" y="0"/>
                    <a:pt x="1434328" y="202251"/>
                    <a:pt x="1434328" y="450695"/>
                  </a:cubicBezTo>
                  <a:cubicBezTo>
                    <a:pt x="1434328" y="699139"/>
                    <a:pt x="1211925" y="901390"/>
                    <a:pt x="940251" y="90139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3000"/>
              </a:schemeClr>
            </a:solidFill>
            <a:ln w="68393" cap="flat">
              <a:noFill/>
              <a:prstDash val="solid"/>
              <a:miter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defTabSz="704950"/>
              <a:endParaRPr lang="ru-RU" sz="1900" dirty="0">
                <a:solidFill>
                  <a:prstClr val="black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5027EDC-315A-488D-9381-7E6F1C7AE529}"/>
              </a:ext>
            </a:extLst>
          </p:cNvPr>
          <p:cNvSpPr txBox="1"/>
          <p:nvPr/>
        </p:nvSpPr>
        <p:spPr>
          <a:xfrm>
            <a:off x="1379163" y="892582"/>
            <a:ext cx="1514472" cy="662609"/>
          </a:xfrm>
          <a:prstGeom prst="rect">
            <a:avLst/>
          </a:prstGeom>
          <a:noFill/>
        </p:spPr>
        <p:txBody>
          <a:bodyPr wrap="square" lIns="37005" tIns="37005" rIns="37005" bIns="37005" rtlCol="0">
            <a:spAutoFit/>
          </a:bodyPr>
          <a:lstStyle>
            <a:defPPr>
              <a:defRPr lang="ru-RU"/>
            </a:defPPr>
            <a:lvl1pPr algn="ctr" defTabSz="1216928">
              <a:lnSpc>
                <a:spcPct val="125000"/>
              </a:lnSpc>
              <a:defRPr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dirty="0">
                <a:solidFill>
                  <a:srgbClr val="4472C4">
                    <a:lumMod val="50000"/>
                  </a:srgbClr>
                </a:solidFill>
              </a:rPr>
              <a:t>ПОЯВЛЕНИЕ НОВЫХ ЦЕНТРОВ СИЛЫ – РОССИИ И КИТАЯ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ABEBE6-9840-48A1-B304-804473E32822}"/>
              </a:ext>
            </a:extLst>
          </p:cNvPr>
          <p:cNvSpPr txBox="1"/>
          <p:nvPr/>
        </p:nvSpPr>
        <p:spPr>
          <a:xfrm>
            <a:off x="1133508" y="2584543"/>
            <a:ext cx="1789145" cy="764319"/>
          </a:xfrm>
          <a:prstGeom prst="rect">
            <a:avLst/>
          </a:prstGeom>
          <a:noFill/>
        </p:spPr>
        <p:txBody>
          <a:bodyPr wrap="square" lIns="37005" tIns="37005" rIns="37005" bIns="37005" rtlCol="0">
            <a:spAutoFit/>
          </a:bodyPr>
          <a:lstStyle>
            <a:defPPr>
              <a:defRPr lang="ru-RU"/>
            </a:defPPr>
            <a:lvl1pPr algn="ctr" defTabSz="1216928">
              <a:lnSpc>
                <a:spcPct val="125000"/>
              </a:lnSpc>
              <a:defRPr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4472C4">
                    <a:lumMod val="50000"/>
                  </a:srgbClr>
                </a:solidFill>
              </a:rPr>
              <a:t>ПОПЫТКИ США </a:t>
            </a:r>
          </a:p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4472C4">
                    <a:lumMod val="50000"/>
                  </a:srgbClr>
                </a:solidFill>
              </a:rPr>
              <a:t>ПРОТИВОДЕЙСТВОВАТЬ </a:t>
            </a:r>
          </a:p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4472C4">
                    <a:lumMod val="50000"/>
                  </a:srgbClr>
                </a:solidFill>
              </a:rPr>
              <a:t>ФОРМИРОВАНИЮ МНОГОПОЛЯРНОГО МИРА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2D48D5-7213-4931-A33E-EF782F9AD8A4}"/>
              </a:ext>
            </a:extLst>
          </p:cNvPr>
          <p:cNvSpPr txBox="1"/>
          <p:nvPr/>
        </p:nvSpPr>
        <p:spPr>
          <a:xfrm>
            <a:off x="5810375" y="739115"/>
            <a:ext cx="2413353" cy="858206"/>
          </a:xfrm>
          <a:prstGeom prst="rect">
            <a:avLst/>
          </a:prstGeom>
          <a:noFill/>
        </p:spPr>
        <p:txBody>
          <a:bodyPr wrap="square" lIns="37005" tIns="37005" rIns="37005" bIns="37005" rtlCol="0">
            <a:spAutoFit/>
          </a:bodyPr>
          <a:lstStyle/>
          <a:p>
            <a:pPr algn="ctr" defTabSz="938182">
              <a:lnSpc>
                <a:spcPct val="125000"/>
              </a:lnSpc>
              <a:defRPr/>
            </a:pPr>
            <a:r>
              <a:rPr lang="ru-RU" sz="10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УСИЛИЯ США ПО ПОДРЫВУ ПОЛИТИЧЕСКОГО ВЛИЯНИЯ И РОСТА ВОЕННОЙ МОЩИ РОССИИ, КИТАЯ, ИРАНА, КНДР И ДР.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3F59AF-24E8-4568-AC28-2088001E6BFB}"/>
              </a:ext>
            </a:extLst>
          </p:cNvPr>
          <p:cNvSpPr txBox="1"/>
          <p:nvPr/>
        </p:nvSpPr>
        <p:spPr>
          <a:xfrm>
            <a:off x="5914138" y="4341698"/>
            <a:ext cx="2176338" cy="662609"/>
          </a:xfrm>
          <a:prstGeom prst="rect">
            <a:avLst/>
          </a:prstGeom>
          <a:noFill/>
        </p:spPr>
        <p:txBody>
          <a:bodyPr wrap="square" lIns="37005" tIns="37005" rIns="37005" bIns="37005" rtlCol="0">
            <a:spAutoFit/>
          </a:bodyPr>
          <a:lstStyle>
            <a:defPPr>
              <a:defRPr lang="ru-RU"/>
            </a:defPPr>
            <a:lvl1pPr algn="ctr" defTabSz="1216928">
              <a:lnSpc>
                <a:spcPct val="125000"/>
              </a:lnSpc>
              <a:defRPr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dirty="0">
                <a:solidFill>
                  <a:srgbClr val="4472C4">
                    <a:lumMod val="50000"/>
                  </a:srgbClr>
                </a:solidFill>
              </a:rPr>
              <a:t>НЕЭФФЕКТИВНОСТЬ   ТРАДИЦИОННЫХ МЕХАНИЗМОВ ОГРАНИЧЕНИЯ ВООРУЖЕНИЙ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FB82F4-1F81-4663-9B0E-CE349CD8133F}"/>
              </a:ext>
            </a:extLst>
          </p:cNvPr>
          <p:cNvSpPr txBox="1"/>
          <p:nvPr/>
        </p:nvSpPr>
        <p:spPr>
          <a:xfrm>
            <a:off x="6454093" y="2622320"/>
            <a:ext cx="1721251" cy="662609"/>
          </a:xfrm>
          <a:prstGeom prst="rect">
            <a:avLst/>
          </a:prstGeom>
          <a:noFill/>
        </p:spPr>
        <p:txBody>
          <a:bodyPr wrap="square" lIns="37005" tIns="37005" rIns="37005" bIns="37005" rtlCol="0">
            <a:spAutoFit/>
          </a:bodyPr>
          <a:lstStyle>
            <a:defPPr>
              <a:defRPr lang="ru-RU"/>
            </a:defPPr>
            <a:lvl1pPr algn="ctr" defTabSz="1216928">
              <a:lnSpc>
                <a:spcPct val="125000"/>
              </a:lnSpc>
              <a:defRPr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dirty="0">
                <a:solidFill>
                  <a:srgbClr val="4472C4">
                    <a:lumMod val="50000"/>
                  </a:srgbClr>
                </a:solidFill>
              </a:rPr>
              <a:t>РАЗВЯЗЫВАНИЕ И ВЕДЕНИЕ СТРАНАМИ ЗАПАДА ПРОКСИ-ВОЙН</a:t>
            </a:r>
          </a:p>
        </p:txBody>
      </p:sp>
      <p:sp>
        <p:nvSpPr>
          <p:cNvPr id="22" name="Заголовок слайда">
            <a:extLst>
              <a:ext uri="{FF2B5EF4-FFF2-40B4-BE49-F238E27FC236}">
                <a16:creationId xmlns:a16="http://schemas.microsoft.com/office/drawing/2014/main" id="{62802978-71BD-41A8-B12C-625DECD66ECB}"/>
              </a:ext>
            </a:extLst>
          </p:cNvPr>
          <p:cNvSpPr txBox="1"/>
          <p:nvPr/>
        </p:nvSpPr>
        <p:spPr>
          <a:xfrm>
            <a:off x="861503" y="191285"/>
            <a:ext cx="8176318" cy="2855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704950">
              <a:defRPr/>
            </a:pPr>
            <a:r>
              <a:rPr lang="ru-RU" sz="1500" b="1" dirty="0">
                <a:solidFill>
                  <a:srgbClr val="C00000"/>
                </a:solidFill>
                <a:latin typeface="Arial" pitchFamily="34" charset="0"/>
                <a:ea typeface="Tahoma" panose="020B0604030504040204" pitchFamily="34" charset="0"/>
                <a:cs typeface="Arial" panose="020B0604020202020204" pitchFamily="34" charset="0"/>
              </a:rPr>
              <a:t>ГЕОПОЛИТИЧЕСКИЕ ПРИЧИНЫ НАРАСТАНИЯ МЕЖДУНАРОДНОЙ НАПРЯЖЕННОСТИ</a:t>
            </a:r>
          </a:p>
        </p:txBody>
      </p:sp>
      <p:grpSp>
        <p:nvGrpSpPr>
          <p:cNvPr id="85" name="组合 87">
            <a:extLst>
              <a:ext uri="{FF2B5EF4-FFF2-40B4-BE49-F238E27FC236}">
                <a16:creationId xmlns:a16="http://schemas.microsoft.com/office/drawing/2014/main" id="{723636CC-AAFF-5356-78CB-89286D078DD2}"/>
              </a:ext>
            </a:extLst>
          </p:cNvPr>
          <p:cNvGrpSpPr>
            <a:grpSpLocks/>
          </p:cNvGrpSpPr>
          <p:nvPr/>
        </p:nvGrpSpPr>
        <p:grpSpPr bwMode="auto">
          <a:xfrm>
            <a:off x="158881" y="717387"/>
            <a:ext cx="1062263" cy="962277"/>
            <a:chOff x="3295850" y="2263222"/>
            <a:chExt cx="2643765" cy="2343151"/>
          </a:xfrm>
        </p:grpSpPr>
        <p:sp>
          <p:nvSpPr>
            <p:cNvPr id="88" name="Freeform 5">
              <a:extLst>
                <a:ext uri="{FF2B5EF4-FFF2-40B4-BE49-F238E27FC236}">
                  <a16:creationId xmlns:a16="http://schemas.microsoft.com/office/drawing/2014/main" id="{AEC8F444-CA33-030B-45DE-1FF69A3866D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5A3FBFA4-2AAD-3E3D-6006-4480998CF6C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66801" y="2523400"/>
              <a:ext cx="2056647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</p:grpSp>
      <p:grpSp>
        <p:nvGrpSpPr>
          <p:cNvPr id="92" name="组合 87">
            <a:extLst>
              <a:ext uri="{FF2B5EF4-FFF2-40B4-BE49-F238E27FC236}">
                <a16:creationId xmlns:a16="http://schemas.microsoft.com/office/drawing/2014/main" id="{F18AD9BD-3B1A-1432-CF90-87B121B1EBB2}"/>
              </a:ext>
            </a:extLst>
          </p:cNvPr>
          <p:cNvGrpSpPr>
            <a:grpSpLocks/>
          </p:cNvGrpSpPr>
          <p:nvPr/>
        </p:nvGrpSpPr>
        <p:grpSpPr bwMode="auto">
          <a:xfrm>
            <a:off x="145609" y="2448943"/>
            <a:ext cx="1062263" cy="1003813"/>
            <a:chOff x="3295850" y="2263222"/>
            <a:chExt cx="2643765" cy="2343151"/>
          </a:xfrm>
        </p:grpSpPr>
        <p:sp>
          <p:nvSpPr>
            <p:cNvPr id="94" name="Freeform 5">
              <a:extLst>
                <a:ext uri="{FF2B5EF4-FFF2-40B4-BE49-F238E27FC236}">
                  <a16:creationId xmlns:a16="http://schemas.microsoft.com/office/drawing/2014/main" id="{1AD5DC24-D322-A2D8-990A-23C89FFFBF5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28EBD5BB-0B05-D18C-9C12-98BE6489C6B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66801" y="2523400"/>
              <a:ext cx="2056647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FFAF39"/>
            </a:solidFill>
            <a:ln w="25400">
              <a:solidFill>
                <a:srgbClr val="FFA41D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组合 87">
            <a:extLst>
              <a:ext uri="{FF2B5EF4-FFF2-40B4-BE49-F238E27FC236}">
                <a16:creationId xmlns:a16="http://schemas.microsoft.com/office/drawing/2014/main" id="{33F43821-D181-80F4-56EC-22E45258270E}"/>
              </a:ext>
            </a:extLst>
          </p:cNvPr>
          <p:cNvGrpSpPr>
            <a:grpSpLocks/>
          </p:cNvGrpSpPr>
          <p:nvPr/>
        </p:nvGrpSpPr>
        <p:grpSpPr bwMode="auto">
          <a:xfrm>
            <a:off x="156336" y="4124967"/>
            <a:ext cx="1062263" cy="1019617"/>
            <a:chOff x="3295850" y="2263222"/>
            <a:chExt cx="2643765" cy="2343151"/>
          </a:xfrm>
        </p:grpSpPr>
        <p:sp>
          <p:nvSpPr>
            <p:cNvPr id="99" name="Freeform 5">
              <a:extLst>
                <a:ext uri="{FF2B5EF4-FFF2-40B4-BE49-F238E27FC236}">
                  <a16:creationId xmlns:a16="http://schemas.microsoft.com/office/drawing/2014/main" id="{D1A3C92A-124E-914E-6C02-D4DC55B6C85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C04E46DE-B703-29CC-DE12-4BC554C751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66801" y="2523400"/>
              <a:ext cx="2056647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548235"/>
            </a:solidFill>
            <a:ln w="25400">
              <a:solidFill>
                <a:srgbClr val="4D7731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</p:grpSp>
      <p:grpSp>
        <p:nvGrpSpPr>
          <p:cNvPr id="102" name="组合 87">
            <a:extLst>
              <a:ext uri="{FF2B5EF4-FFF2-40B4-BE49-F238E27FC236}">
                <a16:creationId xmlns:a16="http://schemas.microsoft.com/office/drawing/2014/main" id="{E4A97BB9-6315-2F16-9E91-3FE9EE8229DD}"/>
              </a:ext>
            </a:extLst>
          </p:cNvPr>
          <p:cNvGrpSpPr>
            <a:grpSpLocks/>
          </p:cNvGrpSpPr>
          <p:nvPr/>
        </p:nvGrpSpPr>
        <p:grpSpPr bwMode="auto">
          <a:xfrm>
            <a:off x="8114860" y="652483"/>
            <a:ext cx="1062263" cy="1045609"/>
            <a:chOff x="3295850" y="2263222"/>
            <a:chExt cx="2643765" cy="2343151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A8110D60-4A9E-DD35-0EED-E6BCB18BC56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EBD0357A-5D31-0085-5683-391CBF1581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66801" y="2523400"/>
              <a:ext cx="2056647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02A6B7"/>
            </a:solidFill>
            <a:ln w="25400">
              <a:solidFill>
                <a:srgbClr val="0293A2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组合 87">
            <a:extLst>
              <a:ext uri="{FF2B5EF4-FFF2-40B4-BE49-F238E27FC236}">
                <a16:creationId xmlns:a16="http://schemas.microsoft.com/office/drawing/2014/main" id="{EFC99076-3B23-0722-584E-E08E25888FA6}"/>
              </a:ext>
            </a:extLst>
          </p:cNvPr>
          <p:cNvGrpSpPr>
            <a:grpSpLocks/>
          </p:cNvGrpSpPr>
          <p:nvPr/>
        </p:nvGrpSpPr>
        <p:grpSpPr bwMode="auto">
          <a:xfrm>
            <a:off x="8102594" y="2434265"/>
            <a:ext cx="1062263" cy="1043007"/>
            <a:chOff x="3295850" y="2263222"/>
            <a:chExt cx="2643765" cy="2343151"/>
          </a:xfrm>
        </p:grpSpPr>
        <p:sp>
          <p:nvSpPr>
            <p:cNvPr id="107" name="Freeform 5">
              <a:extLst>
                <a:ext uri="{FF2B5EF4-FFF2-40B4-BE49-F238E27FC236}">
                  <a16:creationId xmlns:a16="http://schemas.microsoft.com/office/drawing/2014/main" id="{D47D161C-8D23-1956-27FC-7D94D9AD1E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108" name="Freeform 5">
              <a:extLst>
                <a:ext uri="{FF2B5EF4-FFF2-40B4-BE49-F238E27FC236}">
                  <a16:creationId xmlns:a16="http://schemas.microsoft.com/office/drawing/2014/main" id="{D61A1126-D783-C1AF-C285-E061D403F1E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66801" y="2523400"/>
              <a:ext cx="2056647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7F7F7F"/>
            </a:solidFill>
            <a:ln w="25400">
              <a:solidFill>
                <a:srgbClr val="717171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9" name="组合 87">
            <a:extLst>
              <a:ext uri="{FF2B5EF4-FFF2-40B4-BE49-F238E27FC236}">
                <a16:creationId xmlns:a16="http://schemas.microsoft.com/office/drawing/2014/main" id="{F37D13F7-09A1-145F-B9A1-6220FCAA146A}"/>
              </a:ext>
            </a:extLst>
          </p:cNvPr>
          <p:cNvGrpSpPr>
            <a:grpSpLocks/>
          </p:cNvGrpSpPr>
          <p:nvPr/>
        </p:nvGrpSpPr>
        <p:grpSpPr bwMode="auto">
          <a:xfrm>
            <a:off x="8114860" y="4166759"/>
            <a:ext cx="1062263" cy="1000671"/>
            <a:chOff x="3295850" y="2263222"/>
            <a:chExt cx="2643765" cy="2343151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6F0C9F4-FF44-56E4-4429-FB4553A8A7D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BA6EA318-1241-21BE-340C-98E3EF11397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566801" y="2523400"/>
              <a:ext cx="2056647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996633"/>
            </a:solidFill>
            <a:ln w="25400">
              <a:solidFill>
                <a:srgbClr val="906030"/>
              </a:soli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lIns="51435" tIns="25718" rIns="51435" bIns="25718"/>
            <a:lstStyle/>
            <a:p>
              <a:pPr defTabSz="702155">
                <a:defRPr/>
              </a:pPr>
              <a:endParaRPr lang="zh-CN" altLang="en-US" sz="700">
                <a:solidFill>
                  <a:prstClr val="black"/>
                </a:solidFill>
              </a:endParaRPr>
            </a:p>
          </p:txBody>
        </p:sp>
      </p:grpSp>
      <p:grpSp>
        <p:nvGrpSpPr>
          <p:cNvPr id="112" name="Group 27">
            <a:extLst>
              <a:ext uri="{FF2B5EF4-FFF2-40B4-BE49-F238E27FC236}">
                <a16:creationId xmlns:a16="http://schemas.microsoft.com/office/drawing/2014/main" id="{0BBEDFE2-0B4C-C1C7-3500-B7E7624EA9B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95480" y="869938"/>
            <a:ext cx="497161" cy="558333"/>
            <a:chOff x="3811" y="2125"/>
            <a:chExt cx="61" cy="67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F63CE6AA-2078-542F-2B53-D4A0A9C80C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1" y="2125"/>
              <a:ext cx="61" cy="67"/>
            </a:xfrm>
            <a:custGeom>
              <a:avLst/>
              <a:gdLst>
                <a:gd name="T0" fmla="*/ 20 w 23"/>
                <a:gd name="T1" fmla="*/ 14 h 25"/>
                <a:gd name="T2" fmla="*/ 18 w 23"/>
                <a:gd name="T3" fmla="*/ 20 h 25"/>
                <a:gd name="T4" fmla="*/ 17 w 23"/>
                <a:gd name="T5" fmla="*/ 16 h 25"/>
                <a:gd name="T6" fmla="*/ 15 w 23"/>
                <a:gd name="T7" fmla="*/ 15 h 25"/>
                <a:gd name="T8" fmla="*/ 15 w 23"/>
                <a:gd name="T9" fmla="*/ 15 h 25"/>
                <a:gd name="T10" fmla="*/ 14 w 23"/>
                <a:gd name="T11" fmla="*/ 15 h 25"/>
                <a:gd name="T12" fmla="*/ 13 w 23"/>
                <a:gd name="T13" fmla="*/ 17 h 25"/>
                <a:gd name="T14" fmla="*/ 12 w 23"/>
                <a:gd name="T15" fmla="*/ 18 h 25"/>
                <a:gd name="T16" fmla="*/ 12 w 23"/>
                <a:gd name="T17" fmla="*/ 15 h 25"/>
                <a:gd name="T18" fmla="*/ 12 w 23"/>
                <a:gd name="T19" fmla="*/ 15 h 25"/>
                <a:gd name="T20" fmla="*/ 12 w 23"/>
                <a:gd name="T21" fmla="*/ 15 h 25"/>
                <a:gd name="T22" fmla="*/ 11 w 23"/>
                <a:gd name="T23" fmla="*/ 15 h 25"/>
                <a:gd name="T24" fmla="*/ 11 w 23"/>
                <a:gd name="T25" fmla="*/ 15 h 25"/>
                <a:gd name="T26" fmla="*/ 11 w 23"/>
                <a:gd name="T27" fmla="*/ 18 h 25"/>
                <a:gd name="T28" fmla="*/ 11 w 23"/>
                <a:gd name="T29" fmla="*/ 17 h 25"/>
                <a:gd name="T30" fmla="*/ 10 w 23"/>
                <a:gd name="T31" fmla="*/ 15 h 25"/>
                <a:gd name="T32" fmla="*/ 8 w 23"/>
                <a:gd name="T33" fmla="*/ 15 h 25"/>
                <a:gd name="T34" fmla="*/ 8 w 23"/>
                <a:gd name="T35" fmla="*/ 15 h 25"/>
                <a:gd name="T36" fmla="*/ 6 w 23"/>
                <a:gd name="T37" fmla="*/ 16 h 25"/>
                <a:gd name="T38" fmla="*/ 5 w 23"/>
                <a:gd name="T39" fmla="*/ 20 h 25"/>
                <a:gd name="T40" fmla="*/ 3 w 23"/>
                <a:gd name="T41" fmla="*/ 14 h 25"/>
                <a:gd name="T42" fmla="*/ 12 w 23"/>
                <a:gd name="T43" fmla="*/ 5 h 25"/>
                <a:gd name="T44" fmla="*/ 12 w 23"/>
                <a:gd name="T45" fmla="*/ 6 h 25"/>
                <a:gd name="T46" fmla="*/ 13 w 23"/>
                <a:gd name="T47" fmla="*/ 7 h 25"/>
                <a:gd name="T48" fmla="*/ 14 w 23"/>
                <a:gd name="T49" fmla="*/ 6 h 25"/>
                <a:gd name="T50" fmla="*/ 16 w 23"/>
                <a:gd name="T51" fmla="*/ 5 h 25"/>
                <a:gd name="T52" fmla="*/ 17 w 23"/>
                <a:gd name="T53" fmla="*/ 4 h 25"/>
                <a:gd name="T54" fmla="*/ 17 w 23"/>
                <a:gd name="T55" fmla="*/ 3 h 25"/>
                <a:gd name="T56" fmla="*/ 16 w 23"/>
                <a:gd name="T57" fmla="*/ 2 h 25"/>
                <a:gd name="T58" fmla="*/ 14 w 23"/>
                <a:gd name="T59" fmla="*/ 1 h 25"/>
                <a:gd name="T60" fmla="*/ 13 w 23"/>
                <a:gd name="T61" fmla="*/ 0 h 25"/>
                <a:gd name="T62" fmla="*/ 12 w 23"/>
                <a:gd name="T63" fmla="*/ 1 h 25"/>
                <a:gd name="T64" fmla="*/ 12 w 23"/>
                <a:gd name="T65" fmla="*/ 2 h 25"/>
                <a:gd name="T66" fmla="*/ 0 w 23"/>
                <a:gd name="T67" fmla="*/ 14 h 25"/>
                <a:gd name="T68" fmla="*/ 12 w 23"/>
                <a:gd name="T69" fmla="*/ 25 h 25"/>
                <a:gd name="T70" fmla="*/ 23 w 23"/>
                <a:gd name="T71" fmla="*/ 14 h 25"/>
                <a:gd name="T72" fmla="*/ 20 w 23"/>
                <a:gd name="T73" fmla="*/ 14 h 25"/>
                <a:gd name="T74" fmla="*/ 15 w 23"/>
                <a:gd name="T75" fmla="*/ 18 h 25"/>
                <a:gd name="T76" fmla="*/ 15 w 23"/>
                <a:gd name="T77" fmla="*/ 18 h 25"/>
                <a:gd name="T78" fmla="*/ 15 w 23"/>
                <a:gd name="T79" fmla="*/ 22 h 25"/>
                <a:gd name="T80" fmla="*/ 15 w 23"/>
                <a:gd name="T81" fmla="*/ 22 h 25"/>
                <a:gd name="T82" fmla="*/ 15 w 23"/>
                <a:gd name="T83" fmla="*/ 18 h 25"/>
                <a:gd name="T84" fmla="*/ 15 w 23"/>
                <a:gd name="T85" fmla="*/ 18 h 25"/>
                <a:gd name="T86" fmla="*/ 8 w 23"/>
                <a:gd name="T87" fmla="*/ 18 h 25"/>
                <a:gd name="T88" fmla="*/ 8 w 23"/>
                <a:gd name="T89" fmla="*/ 22 h 25"/>
                <a:gd name="T90" fmla="*/ 7 w 23"/>
                <a:gd name="T91" fmla="*/ 21 h 25"/>
                <a:gd name="T92" fmla="*/ 8 w 23"/>
                <a:gd name="T93" fmla="*/ 18 h 25"/>
                <a:gd name="T94" fmla="*/ 8 w 23"/>
                <a:gd name="T95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" h="25">
                  <a:moveTo>
                    <a:pt x="20" y="14"/>
                  </a:moveTo>
                  <a:cubicBezTo>
                    <a:pt x="20" y="16"/>
                    <a:pt x="19" y="19"/>
                    <a:pt x="18" y="20"/>
                  </a:cubicBezTo>
                  <a:cubicBezTo>
                    <a:pt x="17" y="18"/>
                    <a:pt x="17" y="17"/>
                    <a:pt x="17" y="16"/>
                  </a:cubicBezTo>
                  <a:cubicBezTo>
                    <a:pt x="17" y="15"/>
                    <a:pt x="16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15"/>
                    <a:pt x="6" y="15"/>
                    <a:pt x="6" y="16"/>
                  </a:cubicBezTo>
                  <a:cubicBezTo>
                    <a:pt x="6" y="17"/>
                    <a:pt x="5" y="18"/>
                    <a:pt x="5" y="20"/>
                  </a:cubicBezTo>
                  <a:cubicBezTo>
                    <a:pt x="4" y="18"/>
                    <a:pt x="3" y="16"/>
                    <a:pt x="3" y="14"/>
                  </a:cubicBezTo>
                  <a:cubicBezTo>
                    <a:pt x="3" y="9"/>
                    <a:pt x="7" y="5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5"/>
                    <a:pt x="16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8" y="4"/>
                    <a:pt x="18" y="3"/>
                    <a:pt x="17" y="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5" y="1"/>
                    <a:pt x="1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5" y="2"/>
                    <a:pt x="0" y="7"/>
                    <a:pt x="0" y="14"/>
                  </a:cubicBezTo>
                  <a:cubicBezTo>
                    <a:pt x="0" y="20"/>
                    <a:pt x="5" y="25"/>
                    <a:pt x="12" y="25"/>
                  </a:cubicBezTo>
                  <a:cubicBezTo>
                    <a:pt x="18" y="25"/>
                    <a:pt x="23" y="20"/>
                    <a:pt x="23" y="14"/>
                  </a:cubicBezTo>
                  <a:lnTo>
                    <a:pt x="20" y="14"/>
                  </a:lnTo>
                  <a:close/>
                  <a:moveTo>
                    <a:pt x="15" y="18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lose/>
                  <a:moveTo>
                    <a:pt x="8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704950"/>
              <a:endParaRPr lang="zh-CN" altLang="en-US" sz="700">
                <a:solidFill>
                  <a:prstClr val="black"/>
                </a:solidFill>
              </a:endParaRPr>
            </a:p>
          </p:txBody>
        </p:sp>
        <p:sp>
          <p:nvSpPr>
            <p:cNvPr id="114" name="Oval 29">
              <a:extLst>
                <a:ext uri="{FF2B5EF4-FFF2-40B4-BE49-F238E27FC236}">
                  <a16:creationId xmlns:a16="http://schemas.microsoft.com/office/drawing/2014/main" id="{B5CE9A01-3D14-5A51-F987-3D8EA7AF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" y="2149"/>
              <a:ext cx="13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704950"/>
              <a:endParaRPr lang="zh-CN" altLang="en-US" sz="700">
                <a:solidFill>
                  <a:prstClr val="black"/>
                </a:solidFill>
              </a:endParaRPr>
            </a:p>
          </p:txBody>
        </p:sp>
      </p:grpSp>
      <p:sp>
        <p:nvSpPr>
          <p:cNvPr id="115" name="Freeform 130">
            <a:extLst>
              <a:ext uri="{FF2B5EF4-FFF2-40B4-BE49-F238E27FC236}">
                <a16:creationId xmlns:a16="http://schemas.microsoft.com/office/drawing/2014/main" id="{5DB37B5F-E152-3E50-BF2D-1C77F7683A9D}"/>
              </a:ext>
            </a:extLst>
          </p:cNvPr>
          <p:cNvSpPr>
            <a:spLocks noEditPoints="1"/>
          </p:cNvSpPr>
          <p:nvPr/>
        </p:nvSpPr>
        <p:spPr bwMode="auto">
          <a:xfrm>
            <a:off x="8371625" y="4416816"/>
            <a:ext cx="464848" cy="447618"/>
          </a:xfrm>
          <a:custGeom>
            <a:avLst/>
            <a:gdLst>
              <a:gd name="T0" fmla="*/ 120 w 181"/>
              <a:gd name="T1" fmla="*/ 94 h 166"/>
              <a:gd name="T2" fmla="*/ 101 w 181"/>
              <a:gd name="T3" fmla="*/ 104 h 166"/>
              <a:gd name="T4" fmla="*/ 109 w 181"/>
              <a:gd name="T5" fmla="*/ 119 h 166"/>
              <a:gd name="T6" fmla="*/ 92 w 181"/>
              <a:gd name="T7" fmla="*/ 132 h 166"/>
              <a:gd name="T8" fmla="*/ 72 w 181"/>
              <a:gd name="T9" fmla="*/ 141 h 166"/>
              <a:gd name="T10" fmla="*/ 49 w 181"/>
              <a:gd name="T11" fmla="*/ 143 h 166"/>
              <a:gd name="T12" fmla="*/ 39 w 181"/>
              <a:gd name="T13" fmla="*/ 124 h 166"/>
              <a:gd name="T14" fmla="*/ 24 w 181"/>
              <a:gd name="T15" fmla="*/ 132 h 166"/>
              <a:gd name="T16" fmla="*/ 15 w 181"/>
              <a:gd name="T17" fmla="*/ 110 h 166"/>
              <a:gd name="T18" fmla="*/ 2 w 181"/>
              <a:gd name="T19" fmla="*/ 94 h 166"/>
              <a:gd name="T20" fmla="*/ 0 w 181"/>
              <a:gd name="T21" fmla="*/ 74 h 166"/>
              <a:gd name="T22" fmla="*/ 16 w 181"/>
              <a:gd name="T23" fmla="*/ 69 h 166"/>
              <a:gd name="T24" fmla="*/ 10 w 181"/>
              <a:gd name="T25" fmla="*/ 49 h 166"/>
              <a:gd name="T26" fmla="*/ 26 w 181"/>
              <a:gd name="T27" fmla="*/ 33 h 166"/>
              <a:gd name="T28" fmla="*/ 46 w 181"/>
              <a:gd name="T29" fmla="*/ 39 h 166"/>
              <a:gd name="T30" fmla="*/ 69 w 181"/>
              <a:gd name="T31" fmla="*/ 22 h 166"/>
              <a:gd name="T32" fmla="*/ 74 w 181"/>
              <a:gd name="T33" fmla="*/ 39 h 166"/>
              <a:gd name="T34" fmla="*/ 94 w 181"/>
              <a:gd name="T35" fmla="*/ 33 h 166"/>
              <a:gd name="T36" fmla="*/ 109 w 181"/>
              <a:gd name="T37" fmla="*/ 51 h 166"/>
              <a:gd name="T38" fmla="*/ 104 w 181"/>
              <a:gd name="T39" fmla="*/ 69 h 166"/>
              <a:gd name="T40" fmla="*/ 121 w 181"/>
              <a:gd name="T41" fmla="*/ 74 h 166"/>
              <a:gd name="T42" fmla="*/ 77 w 181"/>
              <a:gd name="T43" fmla="*/ 66 h 166"/>
              <a:gd name="T44" fmla="*/ 36 w 181"/>
              <a:gd name="T45" fmla="*/ 83 h 166"/>
              <a:gd name="T46" fmla="*/ 77 w 181"/>
              <a:gd name="T47" fmla="*/ 100 h 166"/>
              <a:gd name="T48" fmla="*/ 167 w 181"/>
              <a:gd name="T49" fmla="*/ 44 h 166"/>
              <a:gd name="T50" fmla="*/ 169 w 181"/>
              <a:gd name="T51" fmla="*/ 63 h 166"/>
              <a:gd name="T52" fmla="*/ 148 w 181"/>
              <a:gd name="T53" fmla="*/ 59 h 166"/>
              <a:gd name="T54" fmla="*/ 137 w 181"/>
              <a:gd name="T55" fmla="*/ 65 h 166"/>
              <a:gd name="T56" fmla="*/ 121 w 181"/>
              <a:gd name="T57" fmla="*/ 62 h 166"/>
              <a:gd name="T58" fmla="*/ 109 w 181"/>
              <a:gd name="T59" fmla="*/ 41 h 166"/>
              <a:gd name="T60" fmla="*/ 125 w 181"/>
              <a:gd name="T61" fmla="*/ 20 h 166"/>
              <a:gd name="T62" fmla="*/ 124 w 181"/>
              <a:gd name="T63" fmla="*/ 4 h 166"/>
              <a:gd name="T64" fmla="*/ 137 w 181"/>
              <a:gd name="T65" fmla="*/ 4 h 166"/>
              <a:gd name="T66" fmla="*/ 148 w 181"/>
              <a:gd name="T67" fmla="*/ 11 h 166"/>
              <a:gd name="T68" fmla="*/ 169 w 181"/>
              <a:gd name="T69" fmla="*/ 6 h 166"/>
              <a:gd name="T70" fmla="*/ 167 w 181"/>
              <a:gd name="T71" fmla="*/ 25 h 166"/>
              <a:gd name="T72" fmla="*/ 181 w 181"/>
              <a:gd name="T73" fmla="*/ 138 h 166"/>
              <a:gd name="T74" fmla="*/ 169 w 181"/>
              <a:gd name="T75" fmla="*/ 159 h 166"/>
              <a:gd name="T76" fmla="*/ 153 w 181"/>
              <a:gd name="T77" fmla="*/ 162 h 166"/>
              <a:gd name="T78" fmla="*/ 142 w 181"/>
              <a:gd name="T79" fmla="*/ 155 h 166"/>
              <a:gd name="T80" fmla="*/ 121 w 181"/>
              <a:gd name="T81" fmla="*/ 160 h 166"/>
              <a:gd name="T82" fmla="*/ 123 w 181"/>
              <a:gd name="T83" fmla="*/ 141 h 166"/>
              <a:gd name="T84" fmla="*/ 123 w 181"/>
              <a:gd name="T85" fmla="*/ 122 h 166"/>
              <a:gd name="T86" fmla="*/ 121 w 181"/>
              <a:gd name="T87" fmla="*/ 103 h 166"/>
              <a:gd name="T88" fmla="*/ 133 w 181"/>
              <a:gd name="T89" fmla="*/ 97 h 166"/>
              <a:gd name="T90" fmla="*/ 145 w 181"/>
              <a:gd name="T91" fmla="*/ 107 h 166"/>
              <a:gd name="T92" fmla="*/ 157 w 181"/>
              <a:gd name="T93" fmla="*/ 97 h 166"/>
              <a:gd name="T94" fmla="*/ 164 w 181"/>
              <a:gd name="T95" fmla="*/ 117 h 166"/>
              <a:gd name="T96" fmla="*/ 157 w 181"/>
              <a:gd name="T97" fmla="*/ 35 h 166"/>
              <a:gd name="T98" fmla="*/ 136 w 181"/>
              <a:gd name="T99" fmla="*/ 26 h 166"/>
              <a:gd name="T100" fmla="*/ 145 w 181"/>
              <a:gd name="T101" fmla="*/ 47 h 166"/>
              <a:gd name="T102" fmla="*/ 157 w 181"/>
              <a:gd name="T103" fmla="*/ 131 h 166"/>
              <a:gd name="T104" fmla="*/ 136 w 181"/>
              <a:gd name="T105" fmla="*/ 123 h 166"/>
              <a:gd name="T106" fmla="*/ 145 w 181"/>
              <a:gd name="T107" fmla="*/ 143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1" h="166">
                <a:moveTo>
                  <a:pt x="121" y="74"/>
                </a:moveTo>
                <a:cubicBezTo>
                  <a:pt x="121" y="92"/>
                  <a:pt x="121" y="92"/>
                  <a:pt x="121" y="92"/>
                </a:cubicBezTo>
                <a:cubicBezTo>
                  <a:pt x="121" y="92"/>
                  <a:pt x="120" y="93"/>
                  <a:pt x="120" y="94"/>
                </a:cubicBezTo>
                <a:cubicBezTo>
                  <a:pt x="120" y="94"/>
                  <a:pt x="119" y="95"/>
                  <a:pt x="118" y="95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103" y="99"/>
                  <a:pt x="102" y="102"/>
                  <a:pt x="101" y="104"/>
                </a:cubicBezTo>
                <a:cubicBezTo>
                  <a:pt x="103" y="107"/>
                  <a:pt x="106" y="111"/>
                  <a:pt x="109" y="115"/>
                </a:cubicBezTo>
                <a:cubicBezTo>
                  <a:pt x="110" y="116"/>
                  <a:pt x="110" y="116"/>
                  <a:pt x="110" y="117"/>
                </a:cubicBezTo>
                <a:cubicBezTo>
                  <a:pt x="110" y="118"/>
                  <a:pt x="110" y="118"/>
                  <a:pt x="109" y="119"/>
                </a:cubicBezTo>
                <a:cubicBezTo>
                  <a:pt x="108" y="121"/>
                  <a:pt x="105" y="123"/>
                  <a:pt x="101" y="127"/>
                </a:cubicBezTo>
                <a:cubicBezTo>
                  <a:pt x="98" y="131"/>
                  <a:pt x="95" y="133"/>
                  <a:pt x="94" y="133"/>
                </a:cubicBezTo>
                <a:cubicBezTo>
                  <a:pt x="93" y="133"/>
                  <a:pt x="93" y="133"/>
                  <a:pt x="92" y="132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79" y="125"/>
                  <a:pt x="76" y="126"/>
                  <a:pt x="74" y="127"/>
                </a:cubicBezTo>
                <a:cubicBezTo>
                  <a:pt x="73" y="133"/>
                  <a:pt x="72" y="138"/>
                  <a:pt x="72" y="141"/>
                </a:cubicBezTo>
                <a:cubicBezTo>
                  <a:pt x="71" y="143"/>
                  <a:pt x="70" y="143"/>
                  <a:pt x="69" y="143"/>
                </a:cubicBezTo>
                <a:cubicBezTo>
                  <a:pt x="51" y="143"/>
                  <a:pt x="51" y="143"/>
                  <a:pt x="51" y="143"/>
                </a:cubicBezTo>
                <a:cubicBezTo>
                  <a:pt x="51" y="143"/>
                  <a:pt x="50" y="143"/>
                  <a:pt x="49" y="143"/>
                </a:cubicBezTo>
                <a:cubicBezTo>
                  <a:pt x="49" y="142"/>
                  <a:pt x="49" y="142"/>
                  <a:pt x="48" y="141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4" y="126"/>
                  <a:pt x="42" y="125"/>
                  <a:pt x="39" y="124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28" y="133"/>
                  <a:pt x="27" y="133"/>
                  <a:pt x="26" y="133"/>
                </a:cubicBezTo>
                <a:cubicBezTo>
                  <a:pt x="25" y="133"/>
                  <a:pt x="25" y="133"/>
                  <a:pt x="24" y="132"/>
                </a:cubicBezTo>
                <a:cubicBezTo>
                  <a:pt x="15" y="124"/>
                  <a:pt x="11" y="119"/>
                  <a:pt x="11" y="117"/>
                </a:cubicBezTo>
                <a:cubicBezTo>
                  <a:pt x="11" y="116"/>
                  <a:pt x="11" y="116"/>
                  <a:pt x="11" y="115"/>
                </a:cubicBezTo>
                <a:cubicBezTo>
                  <a:pt x="12" y="114"/>
                  <a:pt x="13" y="113"/>
                  <a:pt x="15" y="110"/>
                </a:cubicBezTo>
                <a:cubicBezTo>
                  <a:pt x="17" y="108"/>
                  <a:pt x="19" y="106"/>
                  <a:pt x="20" y="104"/>
                </a:cubicBezTo>
                <a:cubicBezTo>
                  <a:pt x="18" y="102"/>
                  <a:pt x="17" y="99"/>
                  <a:pt x="16" y="97"/>
                </a:cubicBezTo>
                <a:cubicBezTo>
                  <a:pt x="2" y="94"/>
                  <a:pt x="2" y="94"/>
                  <a:pt x="2" y="94"/>
                </a:cubicBezTo>
                <a:cubicBezTo>
                  <a:pt x="1" y="94"/>
                  <a:pt x="1" y="94"/>
                  <a:pt x="0" y="93"/>
                </a:cubicBezTo>
                <a:cubicBezTo>
                  <a:pt x="0" y="93"/>
                  <a:pt x="0" y="92"/>
                  <a:pt x="0" y="92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3"/>
                  <a:pt x="0" y="73"/>
                  <a:pt x="0" y="72"/>
                </a:cubicBezTo>
                <a:cubicBezTo>
                  <a:pt x="1" y="72"/>
                  <a:pt x="1" y="71"/>
                  <a:pt x="2" y="71"/>
                </a:cubicBezTo>
                <a:cubicBezTo>
                  <a:pt x="16" y="69"/>
                  <a:pt x="16" y="69"/>
                  <a:pt x="16" y="69"/>
                </a:cubicBezTo>
                <a:cubicBezTo>
                  <a:pt x="17" y="67"/>
                  <a:pt x="18" y="64"/>
                  <a:pt x="19" y="62"/>
                </a:cubicBezTo>
                <a:cubicBezTo>
                  <a:pt x="17" y="59"/>
                  <a:pt x="14" y="55"/>
                  <a:pt x="11" y="51"/>
                </a:cubicBezTo>
                <a:cubicBezTo>
                  <a:pt x="10" y="50"/>
                  <a:pt x="10" y="50"/>
                  <a:pt x="10" y="49"/>
                </a:cubicBezTo>
                <a:cubicBezTo>
                  <a:pt x="10" y="48"/>
                  <a:pt x="10" y="48"/>
                  <a:pt x="11" y="47"/>
                </a:cubicBezTo>
                <a:cubicBezTo>
                  <a:pt x="12" y="45"/>
                  <a:pt x="15" y="42"/>
                  <a:pt x="19" y="39"/>
                </a:cubicBezTo>
                <a:cubicBezTo>
                  <a:pt x="22" y="35"/>
                  <a:pt x="25" y="33"/>
                  <a:pt x="26" y="33"/>
                </a:cubicBezTo>
                <a:cubicBezTo>
                  <a:pt x="27" y="33"/>
                  <a:pt x="28" y="33"/>
                  <a:pt x="28" y="34"/>
                </a:cubicBezTo>
                <a:cubicBezTo>
                  <a:pt x="39" y="42"/>
                  <a:pt x="39" y="42"/>
                  <a:pt x="39" y="42"/>
                </a:cubicBezTo>
                <a:cubicBezTo>
                  <a:pt x="41" y="41"/>
                  <a:pt x="44" y="40"/>
                  <a:pt x="46" y="39"/>
                </a:cubicBezTo>
                <a:cubicBezTo>
                  <a:pt x="47" y="32"/>
                  <a:pt x="48" y="28"/>
                  <a:pt x="48" y="25"/>
                </a:cubicBezTo>
                <a:cubicBezTo>
                  <a:pt x="49" y="23"/>
                  <a:pt x="50" y="22"/>
                  <a:pt x="51" y="22"/>
                </a:cubicBezTo>
                <a:cubicBezTo>
                  <a:pt x="69" y="22"/>
                  <a:pt x="69" y="22"/>
                  <a:pt x="69" y="22"/>
                </a:cubicBezTo>
                <a:cubicBezTo>
                  <a:pt x="70" y="22"/>
                  <a:pt x="70" y="23"/>
                  <a:pt x="71" y="23"/>
                </a:cubicBezTo>
                <a:cubicBezTo>
                  <a:pt x="71" y="24"/>
                  <a:pt x="72" y="24"/>
                  <a:pt x="72" y="25"/>
                </a:cubicBezTo>
                <a:cubicBezTo>
                  <a:pt x="74" y="39"/>
                  <a:pt x="74" y="39"/>
                  <a:pt x="74" y="39"/>
                </a:cubicBezTo>
                <a:cubicBezTo>
                  <a:pt x="76" y="40"/>
                  <a:pt x="78" y="41"/>
                  <a:pt x="81" y="42"/>
                </a:cubicBezTo>
                <a:cubicBezTo>
                  <a:pt x="92" y="34"/>
                  <a:pt x="92" y="34"/>
                  <a:pt x="92" y="34"/>
                </a:cubicBezTo>
                <a:cubicBezTo>
                  <a:pt x="93" y="33"/>
                  <a:pt x="93" y="33"/>
                  <a:pt x="94" y="33"/>
                </a:cubicBezTo>
                <a:cubicBezTo>
                  <a:pt x="95" y="33"/>
                  <a:pt x="95" y="33"/>
                  <a:pt x="96" y="34"/>
                </a:cubicBezTo>
                <a:cubicBezTo>
                  <a:pt x="105" y="42"/>
                  <a:pt x="110" y="47"/>
                  <a:pt x="110" y="49"/>
                </a:cubicBezTo>
                <a:cubicBezTo>
                  <a:pt x="110" y="50"/>
                  <a:pt x="109" y="50"/>
                  <a:pt x="109" y="51"/>
                </a:cubicBezTo>
                <a:cubicBezTo>
                  <a:pt x="108" y="52"/>
                  <a:pt x="107" y="54"/>
                  <a:pt x="105" y="56"/>
                </a:cubicBezTo>
                <a:cubicBezTo>
                  <a:pt x="103" y="58"/>
                  <a:pt x="102" y="60"/>
                  <a:pt x="101" y="62"/>
                </a:cubicBezTo>
                <a:cubicBezTo>
                  <a:pt x="102" y="65"/>
                  <a:pt x="103" y="67"/>
                  <a:pt x="104" y="69"/>
                </a:cubicBezTo>
                <a:cubicBezTo>
                  <a:pt x="118" y="72"/>
                  <a:pt x="118" y="72"/>
                  <a:pt x="118" y="72"/>
                </a:cubicBezTo>
                <a:cubicBezTo>
                  <a:pt x="119" y="72"/>
                  <a:pt x="120" y="72"/>
                  <a:pt x="120" y="73"/>
                </a:cubicBezTo>
                <a:cubicBezTo>
                  <a:pt x="120" y="73"/>
                  <a:pt x="121" y="74"/>
                  <a:pt x="121" y="74"/>
                </a:cubicBezTo>
                <a:close/>
                <a:moveTo>
                  <a:pt x="77" y="100"/>
                </a:moveTo>
                <a:cubicBezTo>
                  <a:pt x="82" y="95"/>
                  <a:pt x="84" y="90"/>
                  <a:pt x="84" y="83"/>
                </a:cubicBezTo>
                <a:cubicBezTo>
                  <a:pt x="84" y="76"/>
                  <a:pt x="82" y="71"/>
                  <a:pt x="77" y="66"/>
                </a:cubicBezTo>
                <a:cubicBezTo>
                  <a:pt x="72" y="61"/>
                  <a:pt x="67" y="59"/>
                  <a:pt x="60" y="59"/>
                </a:cubicBezTo>
                <a:cubicBezTo>
                  <a:pt x="53" y="59"/>
                  <a:pt x="48" y="61"/>
                  <a:pt x="43" y="66"/>
                </a:cubicBezTo>
                <a:cubicBezTo>
                  <a:pt x="38" y="71"/>
                  <a:pt x="36" y="76"/>
                  <a:pt x="36" y="83"/>
                </a:cubicBezTo>
                <a:cubicBezTo>
                  <a:pt x="36" y="90"/>
                  <a:pt x="38" y="95"/>
                  <a:pt x="43" y="100"/>
                </a:cubicBezTo>
                <a:cubicBezTo>
                  <a:pt x="48" y="105"/>
                  <a:pt x="53" y="107"/>
                  <a:pt x="60" y="107"/>
                </a:cubicBezTo>
                <a:cubicBezTo>
                  <a:pt x="67" y="107"/>
                  <a:pt x="72" y="105"/>
                  <a:pt x="77" y="100"/>
                </a:cubicBezTo>
                <a:close/>
                <a:moveTo>
                  <a:pt x="181" y="28"/>
                </a:moveTo>
                <a:cubicBezTo>
                  <a:pt x="181" y="41"/>
                  <a:pt x="181" y="41"/>
                  <a:pt x="181" y="41"/>
                </a:cubicBezTo>
                <a:cubicBezTo>
                  <a:pt x="181" y="42"/>
                  <a:pt x="176" y="43"/>
                  <a:pt x="167" y="44"/>
                </a:cubicBezTo>
                <a:cubicBezTo>
                  <a:pt x="166" y="46"/>
                  <a:pt x="165" y="47"/>
                  <a:pt x="164" y="49"/>
                </a:cubicBezTo>
                <a:cubicBezTo>
                  <a:pt x="167" y="56"/>
                  <a:pt x="169" y="60"/>
                  <a:pt x="169" y="62"/>
                </a:cubicBezTo>
                <a:cubicBezTo>
                  <a:pt x="169" y="62"/>
                  <a:pt x="169" y="63"/>
                  <a:pt x="169" y="63"/>
                </a:cubicBezTo>
                <a:cubicBezTo>
                  <a:pt x="161" y="67"/>
                  <a:pt x="157" y="69"/>
                  <a:pt x="157" y="69"/>
                </a:cubicBezTo>
                <a:cubicBezTo>
                  <a:pt x="156" y="69"/>
                  <a:pt x="155" y="68"/>
                  <a:pt x="153" y="65"/>
                </a:cubicBezTo>
                <a:cubicBezTo>
                  <a:pt x="150" y="62"/>
                  <a:pt x="149" y="60"/>
                  <a:pt x="148" y="59"/>
                </a:cubicBezTo>
                <a:cubicBezTo>
                  <a:pt x="146" y="59"/>
                  <a:pt x="145" y="59"/>
                  <a:pt x="145" y="59"/>
                </a:cubicBezTo>
                <a:cubicBezTo>
                  <a:pt x="144" y="59"/>
                  <a:pt x="143" y="59"/>
                  <a:pt x="142" y="59"/>
                </a:cubicBezTo>
                <a:cubicBezTo>
                  <a:pt x="141" y="60"/>
                  <a:pt x="139" y="62"/>
                  <a:pt x="137" y="65"/>
                </a:cubicBezTo>
                <a:cubicBezTo>
                  <a:pt x="135" y="68"/>
                  <a:pt x="133" y="69"/>
                  <a:pt x="133" y="69"/>
                </a:cubicBezTo>
                <a:cubicBezTo>
                  <a:pt x="133" y="69"/>
                  <a:pt x="129" y="67"/>
                  <a:pt x="121" y="63"/>
                </a:cubicBezTo>
                <a:cubicBezTo>
                  <a:pt x="121" y="63"/>
                  <a:pt x="121" y="62"/>
                  <a:pt x="121" y="62"/>
                </a:cubicBezTo>
                <a:cubicBezTo>
                  <a:pt x="121" y="60"/>
                  <a:pt x="122" y="56"/>
                  <a:pt x="125" y="49"/>
                </a:cubicBezTo>
                <a:cubicBezTo>
                  <a:pt x="124" y="47"/>
                  <a:pt x="123" y="46"/>
                  <a:pt x="123" y="44"/>
                </a:cubicBezTo>
                <a:cubicBezTo>
                  <a:pt x="113" y="43"/>
                  <a:pt x="109" y="42"/>
                  <a:pt x="109" y="4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09" y="27"/>
                  <a:pt x="113" y="26"/>
                  <a:pt x="123" y="25"/>
                </a:cubicBezTo>
                <a:cubicBezTo>
                  <a:pt x="123" y="23"/>
                  <a:pt x="124" y="22"/>
                  <a:pt x="125" y="20"/>
                </a:cubicBezTo>
                <a:cubicBezTo>
                  <a:pt x="122" y="13"/>
                  <a:pt x="121" y="9"/>
                  <a:pt x="121" y="7"/>
                </a:cubicBezTo>
                <a:cubicBezTo>
                  <a:pt x="121" y="7"/>
                  <a:pt x="121" y="7"/>
                  <a:pt x="121" y="6"/>
                </a:cubicBezTo>
                <a:cubicBezTo>
                  <a:pt x="121" y="6"/>
                  <a:pt x="122" y="6"/>
                  <a:pt x="124" y="4"/>
                </a:cubicBezTo>
                <a:cubicBezTo>
                  <a:pt x="126" y="3"/>
                  <a:pt x="128" y="2"/>
                  <a:pt x="130" y="1"/>
                </a:cubicBezTo>
                <a:cubicBezTo>
                  <a:pt x="132" y="0"/>
                  <a:pt x="133" y="0"/>
                  <a:pt x="133" y="0"/>
                </a:cubicBezTo>
                <a:cubicBezTo>
                  <a:pt x="133" y="0"/>
                  <a:pt x="135" y="1"/>
                  <a:pt x="137" y="4"/>
                </a:cubicBezTo>
                <a:cubicBezTo>
                  <a:pt x="139" y="7"/>
                  <a:pt x="141" y="9"/>
                  <a:pt x="142" y="11"/>
                </a:cubicBezTo>
                <a:cubicBezTo>
                  <a:pt x="143" y="10"/>
                  <a:pt x="144" y="10"/>
                  <a:pt x="145" y="10"/>
                </a:cubicBezTo>
                <a:cubicBezTo>
                  <a:pt x="145" y="10"/>
                  <a:pt x="146" y="10"/>
                  <a:pt x="148" y="11"/>
                </a:cubicBezTo>
                <a:cubicBezTo>
                  <a:pt x="151" y="6"/>
                  <a:pt x="154" y="3"/>
                  <a:pt x="156" y="0"/>
                </a:cubicBezTo>
                <a:cubicBezTo>
                  <a:pt x="157" y="0"/>
                  <a:pt x="157" y="0"/>
                  <a:pt x="157" y="0"/>
                </a:cubicBezTo>
                <a:cubicBezTo>
                  <a:pt x="157" y="0"/>
                  <a:pt x="161" y="2"/>
                  <a:pt x="169" y="6"/>
                </a:cubicBezTo>
                <a:cubicBezTo>
                  <a:pt x="169" y="7"/>
                  <a:pt x="169" y="7"/>
                  <a:pt x="169" y="7"/>
                </a:cubicBezTo>
                <a:cubicBezTo>
                  <a:pt x="169" y="9"/>
                  <a:pt x="167" y="13"/>
                  <a:pt x="164" y="20"/>
                </a:cubicBezTo>
                <a:cubicBezTo>
                  <a:pt x="165" y="22"/>
                  <a:pt x="166" y="23"/>
                  <a:pt x="167" y="25"/>
                </a:cubicBezTo>
                <a:cubicBezTo>
                  <a:pt x="176" y="26"/>
                  <a:pt x="181" y="27"/>
                  <a:pt x="181" y="28"/>
                </a:cubicBezTo>
                <a:close/>
                <a:moveTo>
                  <a:pt x="181" y="125"/>
                </a:moveTo>
                <a:cubicBezTo>
                  <a:pt x="181" y="138"/>
                  <a:pt x="181" y="138"/>
                  <a:pt x="181" y="138"/>
                </a:cubicBezTo>
                <a:cubicBezTo>
                  <a:pt x="181" y="139"/>
                  <a:pt x="176" y="140"/>
                  <a:pt x="167" y="141"/>
                </a:cubicBezTo>
                <a:cubicBezTo>
                  <a:pt x="166" y="143"/>
                  <a:pt x="165" y="144"/>
                  <a:pt x="164" y="146"/>
                </a:cubicBezTo>
                <a:cubicBezTo>
                  <a:pt x="167" y="153"/>
                  <a:pt x="169" y="157"/>
                  <a:pt x="169" y="159"/>
                </a:cubicBezTo>
                <a:cubicBezTo>
                  <a:pt x="169" y="159"/>
                  <a:pt x="169" y="159"/>
                  <a:pt x="169" y="160"/>
                </a:cubicBezTo>
                <a:cubicBezTo>
                  <a:pt x="161" y="164"/>
                  <a:pt x="157" y="166"/>
                  <a:pt x="157" y="166"/>
                </a:cubicBezTo>
                <a:cubicBezTo>
                  <a:pt x="156" y="166"/>
                  <a:pt x="155" y="165"/>
                  <a:pt x="153" y="162"/>
                </a:cubicBezTo>
                <a:cubicBezTo>
                  <a:pt x="150" y="159"/>
                  <a:pt x="149" y="157"/>
                  <a:pt x="148" y="155"/>
                </a:cubicBezTo>
                <a:cubicBezTo>
                  <a:pt x="146" y="155"/>
                  <a:pt x="145" y="156"/>
                  <a:pt x="145" y="156"/>
                </a:cubicBezTo>
                <a:cubicBezTo>
                  <a:pt x="144" y="156"/>
                  <a:pt x="143" y="155"/>
                  <a:pt x="142" y="155"/>
                </a:cubicBezTo>
                <a:cubicBezTo>
                  <a:pt x="141" y="157"/>
                  <a:pt x="139" y="159"/>
                  <a:pt x="137" y="162"/>
                </a:cubicBezTo>
                <a:cubicBezTo>
                  <a:pt x="135" y="165"/>
                  <a:pt x="133" y="166"/>
                  <a:pt x="133" y="166"/>
                </a:cubicBezTo>
                <a:cubicBezTo>
                  <a:pt x="133" y="166"/>
                  <a:pt x="129" y="164"/>
                  <a:pt x="121" y="160"/>
                </a:cubicBezTo>
                <a:cubicBezTo>
                  <a:pt x="121" y="159"/>
                  <a:pt x="121" y="159"/>
                  <a:pt x="121" y="159"/>
                </a:cubicBezTo>
                <a:cubicBezTo>
                  <a:pt x="121" y="157"/>
                  <a:pt x="122" y="153"/>
                  <a:pt x="125" y="146"/>
                </a:cubicBezTo>
                <a:cubicBezTo>
                  <a:pt x="124" y="144"/>
                  <a:pt x="123" y="143"/>
                  <a:pt x="123" y="141"/>
                </a:cubicBezTo>
                <a:cubicBezTo>
                  <a:pt x="113" y="140"/>
                  <a:pt x="109" y="139"/>
                  <a:pt x="109" y="138"/>
                </a:cubicBezTo>
                <a:cubicBezTo>
                  <a:pt x="109" y="125"/>
                  <a:pt x="109" y="125"/>
                  <a:pt x="109" y="125"/>
                </a:cubicBezTo>
                <a:cubicBezTo>
                  <a:pt x="109" y="124"/>
                  <a:pt x="113" y="123"/>
                  <a:pt x="123" y="122"/>
                </a:cubicBezTo>
                <a:cubicBezTo>
                  <a:pt x="123" y="120"/>
                  <a:pt x="124" y="118"/>
                  <a:pt x="125" y="117"/>
                </a:cubicBezTo>
                <a:cubicBezTo>
                  <a:pt x="122" y="110"/>
                  <a:pt x="121" y="105"/>
                  <a:pt x="121" y="104"/>
                </a:cubicBezTo>
                <a:cubicBezTo>
                  <a:pt x="121" y="104"/>
                  <a:pt x="121" y="103"/>
                  <a:pt x="121" y="103"/>
                </a:cubicBezTo>
                <a:cubicBezTo>
                  <a:pt x="121" y="103"/>
                  <a:pt x="122" y="102"/>
                  <a:pt x="124" y="101"/>
                </a:cubicBezTo>
                <a:cubicBezTo>
                  <a:pt x="126" y="100"/>
                  <a:pt x="128" y="99"/>
                  <a:pt x="130" y="98"/>
                </a:cubicBezTo>
                <a:cubicBezTo>
                  <a:pt x="132" y="97"/>
                  <a:pt x="133" y="97"/>
                  <a:pt x="133" y="97"/>
                </a:cubicBezTo>
                <a:cubicBezTo>
                  <a:pt x="133" y="97"/>
                  <a:pt x="135" y="98"/>
                  <a:pt x="137" y="101"/>
                </a:cubicBezTo>
                <a:cubicBezTo>
                  <a:pt x="139" y="104"/>
                  <a:pt x="141" y="106"/>
                  <a:pt x="142" y="107"/>
                </a:cubicBezTo>
                <a:cubicBezTo>
                  <a:pt x="143" y="107"/>
                  <a:pt x="144" y="107"/>
                  <a:pt x="145" y="107"/>
                </a:cubicBezTo>
                <a:cubicBezTo>
                  <a:pt x="145" y="107"/>
                  <a:pt x="146" y="107"/>
                  <a:pt x="148" y="107"/>
                </a:cubicBezTo>
                <a:cubicBezTo>
                  <a:pt x="151" y="103"/>
                  <a:pt x="154" y="99"/>
                  <a:pt x="156" y="97"/>
                </a:cubicBezTo>
                <a:cubicBezTo>
                  <a:pt x="157" y="97"/>
                  <a:pt x="157" y="97"/>
                  <a:pt x="157" y="97"/>
                </a:cubicBezTo>
                <a:cubicBezTo>
                  <a:pt x="157" y="97"/>
                  <a:pt x="161" y="99"/>
                  <a:pt x="169" y="103"/>
                </a:cubicBezTo>
                <a:cubicBezTo>
                  <a:pt x="169" y="103"/>
                  <a:pt x="169" y="104"/>
                  <a:pt x="169" y="104"/>
                </a:cubicBezTo>
                <a:cubicBezTo>
                  <a:pt x="169" y="105"/>
                  <a:pt x="167" y="110"/>
                  <a:pt x="164" y="117"/>
                </a:cubicBezTo>
                <a:cubicBezTo>
                  <a:pt x="165" y="118"/>
                  <a:pt x="166" y="120"/>
                  <a:pt x="167" y="122"/>
                </a:cubicBezTo>
                <a:cubicBezTo>
                  <a:pt x="176" y="123"/>
                  <a:pt x="181" y="124"/>
                  <a:pt x="181" y="125"/>
                </a:cubicBezTo>
                <a:close/>
                <a:moveTo>
                  <a:pt x="157" y="35"/>
                </a:moveTo>
                <a:cubicBezTo>
                  <a:pt x="157" y="31"/>
                  <a:pt x="156" y="28"/>
                  <a:pt x="153" y="26"/>
                </a:cubicBezTo>
                <a:cubicBezTo>
                  <a:pt x="151" y="24"/>
                  <a:pt x="148" y="22"/>
                  <a:pt x="145" y="22"/>
                </a:cubicBezTo>
                <a:cubicBezTo>
                  <a:pt x="142" y="22"/>
                  <a:pt x="139" y="24"/>
                  <a:pt x="136" y="26"/>
                </a:cubicBezTo>
                <a:cubicBezTo>
                  <a:pt x="134" y="28"/>
                  <a:pt x="133" y="31"/>
                  <a:pt x="133" y="35"/>
                </a:cubicBezTo>
                <a:cubicBezTo>
                  <a:pt x="133" y="38"/>
                  <a:pt x="134" y="41"/>
                  <a:pt x="136" y="43"/>
                </a:cubicBezTo>
                <a:cubicBezTo>
                  <a:pt x="139" y="45"/>
                  <a:pt x="141" y="47"/>
                  <a:pt x="145" y="47"/>
                </a:cubicBezTo>
                <a:cubicBezTo>
                  <a:pt x="148" y="47"/>
                  <a:pt x="151" y="45"/>
                  <a:pt x="153" y="43"/>
                </a:cubicBezTo>
                <a:cubicBezTo>
                  <a:pt x="156" y="41"/>
                  <a:pt x="157" y="38"/>
                  <a:pt x="157" y="35"/>
                </a:cubicBezTo>
                <a:close/>
                <a:moveTo>
                  <a:pt x="157" y="131"/>
                </a:moveTo>
                <a:cubicBezTo>
                  <a:pt x="157" y="128"/>
                  <a:pt x="156" y="125"/>
                  <a:pt x="153" y="123"/>
                </a:cubicBezTo>
                <a:cubicBezTo>
                  <a:pt x="151" y="120"/>
                  <a:pt x="148" y="119"/>
                  <a:pt x="145" y="119"/>
                </a:cubicBezTo>
                <a:cubicBezTo>
                  <a:pt x="142" y="119"/>
                  <a:pt x="139" y="120"/>
                  <a:pt x="136" y="123"/>
                </a:cubicBezTo>
                <a:cubicBezTo>
                  <a:pt x="134" y="125"/>
                  <a:pt x="133" y="128"/>
                  <a:pt x="133" y="131"/>
                </a:cubicBezTo>
                <a:cubicBezTo>
                  <a:pt x="133" y="135"/>
                  <a:pt x="134" y="138"/>
                  <a:pt x="136" y="140"/>
                </a:cubicBezTo>
                <a:cubicBezTo>
                  <a:pt x="139" y="142"/>
                  <a:pt x="141" y="143"/>
                  <a:pt x="145" y="143"/>
                </a:cubicBezTo>
                <a:cubicBezTo>
                  <a:pt x="148" y="143"/>
                  <a:pt x="151" y="142"/>
                  <a:pt x="153" y="140"/>
                </a:cubicBezTo>
                <a:cubicBezTo>
                  <a:pt x="156" y="138"/>
                  <a:pt x="157" y="135"/>
                  <a:pt x="157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0496" tIns="35249" rIns="70496" bIns="35249" numCol="1" anchor="t" anchorCtr="0" compatLnSpc="1">
            <a:prstTxWarp prst="textNoShape">
              <a:avLst/>
            </a:prstTxWarp>
          </a:bodyPr>
          <a:lstStyle/>
          <a:p>
            <a:pPr defTabSz="703867">
              <a:defRPr/>
            </a:pPr>
            <a:endParaRPr lang="en-US" sz="1500" kern="0">
              <a:solidFill>
                <a:prstClr val="black"/>
              </a:solidFill>
            </a:endParaRPr>
          </a:p>
        </p:txBody>
      </p:sp>
      <p:sp>
        <p:nvSpPr>
          <p:cNvPr id="116" name="Freeform 251">
            <a:extLst>
              <a:ext uri="{FF2B5EF4-FFF2-40B4-BE49-F238E27FC236}">
                <a16:creationId xmlns:a16="http://schemas.microsoft.com/office/drawing/2014/main" id="{4F9C207C-04BF-7CBE-85A8-520D25CF4C17}"/>
              </a:ext>
            </a:extLst>
          </p:cNvPr>
          <p:cNvSpPr>
            <a:spLocks/>
          </p:cNvSpPr>
          <p:nvPr/>
        </p:nvSpPr>
        <p:spPr bwMode="auto">
          <a:xfrm>
            <a:off x="401174" y="2696409"/>
            <a:ext cx="556228" cy="479883"/>
          </a:xfrm>
          <a:custGeom>
            <a:avLst/>
            <a:gdLst>
              <a:gd name="T0" fmla="*/ 0 w 1593"/>
              <a:gd name="T1" fmla="*/ 0 h 1566"/>
              <a:gd name="T2" fmla="*/ 0 w 1593"/>
              <a:gd name="T3" fmla="*/ 0 h 1566"/>
              <a:gd name="T4" fmla="*/ 0 w 1593"/>
              <a:gd name="T5" fmla="*/ 0 h 1566"/>
              <a:gd name="T6" fmla="*/ 0 w 1593"/>
              <a:gd name="T7" fmla="*/ 0 h 1566"/>
              <a:gd name="T8" fmla="*/ 0 w 1593"/>
              <a:gd name="T9" fmla="*/ 0 h 1566"/>
              <a:gd name="T10" fmla="*/ 0 w 1593"/>
              <a:gd name="T11" fmla="*/ 0 h 1566"/>
              <a:gd name="T12" fmla="*/ 0 w 1593"/>
              <a:gd name="T13" fmla="*/ 0 h 1566"/>
              <a:gd name="T14" fmla="*/ 0 w 1593"/>
              <a:gd name="T15" fmla="*/ 0 h 1566"/>
              <a:gd name="T16" fmla="*/ 0 w 1593"/>
              <a:gd name="T17" fmla="*/ 0 h 1566"/>
              <a:gd name="T18" fmla="*/ 0 w 1593"/>
              <a:gd name="T19" fmla="*/ 0 h 1566"/>
              <a:gd name="T20" fmla="*/ 0 w 1593"/>
              <a:gd name="T21" fmla="*/ 0 h 1566"/>
              <a:gd name="T22" fmla="*/ 0 w 1593"/>
              <a:gd name="T23" fmla="*/ 0 h 1566"/>
              <a:gd name="T24" fmla="*/ 0 w 1593"/>
              <a:gd name="T25" fmla="*/ 0 h 1566"/>
              <a:gd name="T26" fmla="*/ 0 w 1593"/>
              <a:gd name="T27" fmla="*/ 0 h 1566"/>
              <a:gd name="T28" fmla="*/ 0 w 1593"/>
              <a:gd name="T29" fmla="*/ 0 h 1566"/>
              <a:gd name="T30" fmla="*/ 0 w 1593"/>
              <a:gd name="T31" fmla="*/ 0 h 1566"/>
              <a:gd name="T32" fmla="*/ 0 w 1593"/>
              <a:gd name="T33" fmla="*/ 0 h 1566"/>
              <a:gd name="T34" fmla="*/ 0 w 1593"/>
              <a:gd name="T35" fmla="*/ 0 h 1566"/>
              <a:gd name="T36" fmla="*/ 0 w 1593"/>
              <a:gd name="T37" fmla="*/ 0 h 1566"/>
              <a:gd name="T38" fmla="*/ 0 w 1593"/>
              <a:gd name="T39" fmla="*/ 0 h 1566"/>
              <a:gd name="T40" fmla="*/ 0 w 1593"/>
              <a:gd name="T41" fmla="*/ 0 h 1566"/>
              <a:gd name="T42" fmla="*/ 0 w 1593"/>
              <a:gd name="T43" fmla="*/ 0 h 1566"/>
              <a:gd name="T44" fmla="*/ 0 w 1593"/>
              <a:gd name="T45" fmla="*/ 0 h 1566"/>
              <a:gd name="T46" fmla="*/ 0 w 1593"/>
              <a:gd name="T47" fmla="*/ 0 h 1566"/>
              <a:gd name="T48" fmla="*/ 0 w 1593"/>
              <a:gd name="T49" fmla="*/ 0 h 1566"/>
              <a:gd name="T50" fmla="*/ 0 w 1593"/>
              <a:gd name="T51" fmla="*/ 0 h 1566"/>
              <a:gd name="T52" fmla="*/ 0 w 1593"/>
              <a:gd name="T53" fmla="*/ 0 h 1566"/>
              <a:gd name="T54" fmla="*/ 0 w 1593"/>
              <a:gd name="T55" fmla="*/ 0 h 1566"/>
              <a:gd name="T56" fmla="*/ 0 w 1593"/>
              <a:gd name="T57" fmla="*/ 0 h 1566"/>
              <a:gd name="T58" fmla="*/ 0 w 1593"/>
              <a:gd name="T59" fmla="*/ 0 h 1566"/>
              <a:gd name="T60" fmla="*/ 0 w 1593"/>
              <a:gd name="T61" fmla="*/ 0 h 1566"/>
              <a:gd name="T62" fmla="*/ 0 w 1593"/>
              <a:gd name="T63" fmla="*/ 0 h 1566"/>
              <a:gd name="T64" fmla="*/ 0 w 1593"/>
              <a:gd name="T65" fmla="*/ 0 h 1566"/>
              <a:gd name="T66" fmla="*/ 0 w 1593"/>
              <a:gd name="T67" fmla="*/ 0 h 1566"/>
              <a:gd name="T68" fmla="*/ 0 w 1593"/>
              <a:gd name="T69" fmla="*/ 0 h 1566"/>
              <a:gd name="T70" fmla="*/ 0 w 1593"/>
              <a:gd name="T71" fmla="*/ 0 h 1566"/>
              <a:gd name="T72" fmla="*/ 0 w 1593"/>
              <a:gd name="T73" fmla="*/ 0 h 1566"/>
              <a:gd name="T74" fmla="*/ 0 w 1593"/>
              <a:gd name="T75" fmla="*/ 0 h 1566"/>
              <a:gd name="T76" fmla="*/ 0 w 1593"/>
              <a:gd name="T77" fmla="*/ 0 h 1566"/>
              <a:gd name="T78" fmla="*/ 0 w 1593"/>
              <a:gd name="T79" fmla="*/ 0 h 1566"/>
              <a:gd name="T80" fmla="*/ 0 w 1593"/>
              <a:gd name="T81" fmla="*/ 0 h 1566"/>
              <a:gd name="T82" fmla="*/ 0 w 1593"/>
              <a:gd name="T83" fmla="*/ 0 h 1566"/>
              <a:gd name="T84" fmla="*/ 0 w 1593"/>
              <a:gd name="T85" fmla="*/ 0 h 1566"/>
              <a:gd name="T86" fmla="*/ 0 w 1593"/>
              <a:gd name="T87" fmla="*/ 0 h 1566"/>
              <a:gd name="T88" fmla="*/ 0 w 1593"/>
              <a:gd name="T89" fmla="*/ 0 h 1566"/>
              <a:gd name="T90" fmla="*/ 0 w 1593"/>
              <a:gd name="T91" fmla="*/ 0 h 1566"/>
              <a:gd name="T92" fmla="*/ 0 w 1593"/>
              <a:gd name="T93" fmla="*/ 0 h 1566"/>
              <a:gd name="T94" fmla="*/ 0 w 1593"/>
              <a:gd name="T95" fmla="*/ 0 h 1566"/>
              <a:gd name="T96" fmla="*/ 0 w 1593"/>
              <a:gd name="T97" fmla="*/ 0 h 1566"/>
              <a:gd name="T98" fmla="*/ 0 w 1593"/>
              <a:gd name="T99" fmla="*/ 0 h 1566"/>
              <a:gd name="T100" fmla="*/ 0 w 1593"/>
              <a:gd name="T101" fmla="*/ 0 h 156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593" h="1566">
                <a:moveTo>
                  <a:pt x="1348" y="363"/>
                </a:moveTo>
                <a:lnTo>
                  <a:pt x="1348" y="415"/>
                </a:lnTo>
                <a:lnTo>
                  <a:pt x="1372" y="478"/>
                </a:lnTo>
                <a:lnTo>
                  <a:pt x="1377" y="519"/>
                </a:lnTo>
                <a:lnTo>
                  <a:pt x="1398" y="520"/>
                </a:lnTo>
                <a:lnTo>
                  <a:pt x="1407" y="561"/>
                </a:lnTo>
                <a:lnTo>
                  <a:pt x="1417" y="561"/>
                </a:lnTo>
                <a:lnTo>
                  <a:pt x="1414" y="639"/>
                </a:lnTo>
                <a:lnTo>
                  <a:pt x="1450" y="685"/>
                </a:lnTo>
                <a:lnTo>
                  <a:pt x="1471" y="685"/>
                </a:lnTo>
                <a:lnTo>
                  <a:pt x="1476" y="676"/>
                </a:lnTo>
                <a:lnTo>
                  <a:pt x="1543" y="667"/>
                </a:lnTo>
                <a:lnTo>
                  <a:pt x="1584" y="708"/>
                </a:lnTo>
                <a:lnTo>
                  <a:pt x="1593" y="729"/>
                </a:lnTo>
                <a:lnTo>
                  <a:pt x="1456" y="871"/>
                </a:lnTo>
                <a:lnTo>
                  <a:pt x="1497" y="903"/>
                </a:lnTo>
                <a:lnTo>
                  <a:pt x="1468" y="990"/>
                </a:lnTo>
                <a:lnTo>
                  <a:pt x="1488" y="1036"/>
                </a:lnTo>
                <a:lnTo>
                  <a:pt x="1431" y="1072"/>
                </a:lnTo>
                <a:lnTo>
                  <a:pt x="1390" y="1015"/>
                </a:lnTo>
                <a:lnTo>
                  <a:pt x="1360" y="1024"/>
                </a:lnTo>
                <a:lnTo>
                  <a:pt x="1330" y="988"/>
                </a:lnTo>
                <a:lnTo>
                  <a:pt x="1299" y="1003"/>
                </a:lnTo>
                <a:lnTo>
                  <a:pt x="1278" y="976"/>
                </a:lnTo>
                <a:lnTo>
                  <a:pt x="1248" y="996"/>
                </a:lnTo>
                <a:lnTo>
                  <a:pt x="1237" y="970"/>
                </a:lnTo>
                <a:lnTo>
                  <a:pt x="1248" y="949"/>
                </a:lnTo>
                <a:lnTo>
                  <a:pt x="1137" y="835"/>
                </a:lnTo>
                <a:lnTo>
                  <a:pt x="1117" y="840"/>
                </a:lnTo>
                <a:lnTo>
                  <a:pt x="1087" y="798"/>
                </a:lnTo>
                <a:lnTo>
                  <a:pt x="1041" y="781"/>
                </a:lnTo>
                <a:lnTo>
                  <a:pt x="1035" y="838"/>
                </a:lnTo>
                <a:lnTo>
                  <a:pt x="1059" y="895"/>
                </a:lnTo>
                <a:lnTo>
                  <a:pt x="1063" y="952"/>
                </a:lnTo>
                <a:lnTo>
                  <a:pt x="1041" y="1003"/>
                </a:lnTo>
                <a:lnTo>
                  <a:pt x="1015" y="1012"/>
                </a:lnTo>
                <a:lnTo>
                  <a:pt x="1003" y="1080"/>
                </a:lnTo>
                <a:lnTo>
                  <a:pt x="1012" y="1110"/>
                </a:lnTo>
                <a:lnTo>
                  <a:pt x="930" y="1114"/>
                </a:lnTo>
                <a:lnTo>
                  <a:pt x="913" y="1159"/>
                </a:lnTo>
                <a:lnTo>
                  <a:pt x="862" y="1206"/>
                </a:lnTo>
                <a:lnTo>
                  <a:pt x="871" y="1227"/>
                </a:lnTo>
                <a:lnTo>
                  <a:pt x="846" y="1236"/>
                </a:lnTo>
                <a:lnTo>
                  <a:pt x="865" y="1261"/>
                </a:lnTo>
                <a:lnTo>
                  <a:pt x="892" y="1248"/>
                </a:lnTo>
                <a:lnTo>
                  <a:pt x="927" y="1294"/>
                </a:lnTo>
                <a:lnTo>
                  <a:pt x="952" y="1273"/>
                </a:lnTo>
                <a:lnTo>
                  <a:pt x="958" y="1258"/>
                </a:lnTo>
                <a:lnTo>
                  <a:pt x="1005" y="1228"/>
                </a:lnTo>
                <a:lnTo>
                  <a:pt x="1026" y="1249"/>
                </a:lnTo>
                <a:lnTo>
                  <a:pt x="1056" y="1245"/>
                </a:lnTo>
                <a:lnTo>
                  <a:pt x="1101" y="1312"/>
                </a:lnTo>
                <a:lnTo>
                  <a:pt x="987" y="1404"/>
                </a:lnTo>
                <a:lnTo>
                  <a:pt x="972" y="1387"/>
                </a:lnTo>
                <a:lnTo>
                  <a:pt x="888" y="1453"/>
                </a:lnTo>
                <a:lnTo>
                  <a:pt x="907" y="1500"/>
                </a:lnTo>
                <a:lnTo>
                  <a:pt x="847" y="1561"/>
                </a:lnTo>
                <a:lnTo>
                  <a:pt x="832" y="1566"/>
                </a:lnTo>
                <a:lnTo>
                  <a:pt x="829" y="1542"/>
                </a:lnTo>
                <a:lnTo>
                  <a:pt x="732" y="1506"/>
                </a:lnTo>
                <a:lnTo>
                  <a:pt x="718" y="1527"/>
                </a:lnTo>
                <a:lnTo>
                  <a:pt x="699" y="1506"/>
                </a:lnTo>
                <a:lnTo>
                  <a:pt x="709" y="1459"/>
                </a:lnTo>
                <a:lnTo>
                  <a:pt x="664" y="1407"/>
                </a:lnTo>
                <a:lnTo>
                  <a:pt x="618" y="1426"/>
                </a:lnTo>
                <a:lnTo>
                  <a:pt x="606" y="1446"/>
                </a:lnTo>
                <a:lnTo>
                  <a:pt x="601" y="1410"/>
                </a:lnTo>
                <a:lnTo>
                  <a:pt x="616" y="1405"/>
                </a:lnTo>
                <a:lnTo>
                  <a:pt x="601" y="1368"/>
                </a:lnTo>
                <a:lnTo>
                  <a:pt x="586" y="1357"/>
                </a:lnTo>
                <a:lnTo>
                  <a:pt x="576" y="1363"/>
                </a:lnTo>
                <a:lnTo>
                  <a:pt x="552" y="1311"/>
                </a:lnTo>
                <a:lnTo>
                  <a:pt x="567" y="1285"/>
                </a:lnTo>
                <a:lnTo>
                  <a:pt x="552" y="1249"/>
                </a:lnTo>
                <a:lnTo>
                  <a:pt x="501" y="1273"/>
                </a:lnTo>
                <a:lnTo>
                  <a:pt x="495" y="1290"/>
                </a:lnTo>
                <a:lnTo>
                  <a:pt x="420" y="1195"/>
                </a:lnTo>
                <a:lnTo>
                  <a:pt x="436" y="1174"/>
                </a:lnTo>
                <a:lnTo>
                  <a:pt x="400" y="1153"/>
                </a:lnTo>
                <a:lnTo>
                  <a:pt x="348" y="1158"/>
                </a:lnTo>
                <a:lnTo>
                  <a:pt x="318" y="1126"/>
                </a:lnTo>
                <a:lnTo>
                  <a:pt x="303" y="1126"/>
                </a:lnTo>
                <a:lnTo>
                  <a:pt x="304" y="1080"/>
                </a:lnTo>
                <a:lnTo>
                  <a:pt x="283" y="1080"/>
                </a:lnTo>
                <a:lnTo>
                  <a:pt x="279" y="1069"/>
                </a:lnTo>
                <a:lnTo>
                  <a:pt x="268" y="1069"/>
                </a:lnTo>
                <a:lnTo>
                  <a:pt x="258" y="1048"/>
                </a:lnTo>
                <a:lnTo>
                  <a:pt x="273" y="1033"/>
                </a:lnTo>
                <a:lnTo>
                  <a:pt x="274" y="1023"/>
                </a:lnTo>
                <a:lnTo>
                  <a:pt x="258" y="1027"/>
                </a:lnTo>
                <a:lnTo>
                  <a:pt x="243" y="1023"/>
                </a:lnTo>
                <a:lnTo>
                  <a:pt x="253" y="1012"/>
                </a:lnTo>
                <a:lnTo>
                  <a:pt x="249" y="1002"/>
                </a:lnTo>
                <a:lnTo>
                  <a:pt x="228" y="996"/>
                </a:lnTo>
                <a:lnTo>
                  <a:pt x="234" y="981"/>
                </a:lnTo>
                <a:lnTo>
                  <a:pt x="213" y="970"/>
                </a:lnTo>
                <a:lnTo>
                  <a:pt x="198" y="985"/>
                </a:lnTo>
                <a:lnTo>
                  <a:pt x="156" y="979"/>
                </a:lnTo>
                <a:lnTo>
                  <a:pt x="127" y="897"/>
                </a:lnTo>
                <a:lnTo>
                  <a:pt x="85" y="885"/>
                </a:lnTo>
                <a:lnTo>
                  <a:pt x="76" y="859"/>
                </a:lnTo>
                <a:lnTo>
                  <a:pt x="81" y="849"/>
                </a:lnTo>
                <a:lnTo>
                  <a:pt x="51" y="828"/>
                </a:lnTo>
                <a:lnTo>
                  <a:pt x="46" y="813"/>
                </a:lnTo>
                <a:lnTo>
                  <a:pt x="31" y="804"/>
                </a:lnTo>
                <a:lnTo>
                  <a:pt x="10" y="745"/>
                </a:lnTo>
                <a:lnTo>
                  <a:pt x="21" y="735"/>
                </a:lnTo>
                <a:lnTo>
                  <a:pt x="0" y="708"/>
                </a:lnTo>
                <a:lnTo>
                  <a:pt x="36" y="679"/>
                </a:lnTo>
                <a:lnTo>
                  <a:pt x="27" y="675"/>
                </a:lnTo>
                <a:lnTo>
                  <a:pt x="27" y="664"/>
                </a:lnTo>
                <a:lnTo>
                  <a:pt x="48" y="660"/>
                </a:lnTo>
                <a:lnTo>
                  <a:pt x="49" y="607"/>
                </a:lnTo>
                <a:lnTo>
                  <a:pt x="60" y="607"/>
                </a:lnTo>
                <a:lnTo>
                  <a:pt x="94" y="555"/>
                </a:lnTo>
                <a:lnTo>
                  <a:pt x="123" y="532"/>
                </a:lnTo>
                <a:lnTo>
                  <a:pt x="138" y="532"/>
                </a:lnTo>
                <a:lnTo>
                  <a:pt x="195" y="498"/>
                </a:lnTo>
                <a:lnTo>
                  <a:pt x="186" y="487"/>
                </a:lnTo>
                <a:lnTo>
                  <a:pt x="222" y="451"/>
                </a:lnTo>
                <a:lnTo>
                  <a:pt x="208" y="432"/>
                </a:lnTo>
                <a:lnTo>
                  <a:pt x="286" y="376"/>
                </a:lnTo>
                <a:lnTo>
                  <a:pt x="286" y="351"/>
                </a:lnTo>
                <a:lnTo>
                  <a:pt x="265" y="339"/>
                </a:lnTo>
                <a:lnTo>
                  <a:pt x="262" y="288"/>
                </a:lnTo>
                <a:lnTo>
                  <a:pt x="283" y="222"/>
                </a:lnTo>
                <a:lnTo>
                  <a:pt x="330" y="213"/>
                </a:lnTo>
                <a:lnTo>
                  <a:pt x="321" y="192"/>
                </a:lnTo>
                <a:lnTo>
                  <a:pt x="346" y="181"/>
                </a:lnTo>
                <a:lnTo>
                  <a:pt x="379" y="115"/>
                </a:lnTo>
                <a:lnTo>
                  <a:pt x="409" y="162"/>
                </a:lnTo>
                <a:lnTo>
                  <a:pt x="445" y="147"/>
                </a:lnTo>
                <a:lnTo>
                  <a:pt x="456" y="132"/>
                </a:lnTo>
                <a:lnTo>
                  <a:pt x="471" y="127"/>
                </a:lnTo>
                <a:lnTo>
                  <a:pt x="474" y="150"/>
                </a:lnTo>
                <a:lnTo>
                  <a:pt x="483" y="171"/>
                </a:lnTo>
                <a:lnTo>
                  <a:pt x="489" y="169"/>
                </a:lnTo>
                <a:lnTo>
                  <a:pt x="492" y="186"/>
                </a:lnTo>
                <a:lnTo>
                  <a:pt x="493" y="235"/>
                </a:lnTo>
                <a:lnTo>
                  <a:pt x="511" y="240"/>
                </a:lnTo>
                <a:lnTo>
                  <a:pt x="525" y="229"/>
                </a:lnTo>
                <a:lnTo>
                  <a:pt x="540" y="249"/>
                </a:lnTo>
                <a:lnTo>
                  <a:pt x="561" y="250"/>
                </a:lnTo>
                <a:lnTo>
                  <a:pt x="598" y="214"/>
                </a:lnTo>
                <a:lnTo>
                  <a:pt x="624" y="210"/>
                </a:lnTo>
                <a:lnTo>
                  <a:pt x="631" y="180"/>
                </a:lnTo>
                <a:lnTo>
                  <a:pt x="592" y="147"/>
                </a:lnTo>
                <a:lnTo>
                  <a:pt x="622" y="46"/>
                </a:lnTo>
                <a:lnTo>
                  <a:pt x="627" y="18"/>
                </a:lnTo>
                <a:lnTo>
                  <a:pt x="633" y="24"/>
                </a:lnTo>
                <a:lnTo>
                  <a:pt x="640" y="7"/>
                </a:lnTo>
                <a:lnTo>
                  <a:pt x="658" y="9"/>
                </a:lnTo>
                <a:lnTo>
                  <a:pt x="678" y="25"/>
                </a:lnTo>
                <a:lnTo>
                  <a:pt x="697" y="19"/>
                </a:lnTo>
                <a:lnTo>
                  <a:pt x="706" y="0"/>
                </a:lnTo>
                <a:lnTo>
                  <a:pt x="729" y="13"/>
                </a:lnTo>
                <a:lnTo>
                  <a:pt x="735" y="76"/>
                </a:lnTo>
                <a:lnTo>
                  <a:pt x="730" y="102"/>
                </a:lnTo>
                <a:lnTo>
                  <a:pt x="724" y="136"/>
                </a:lnTo>
                <a:lnTo>
                  <a:pt x="738" y="153"/>
                </a:lnTo>
                <a:lnTo>
                  <a:pt x="736" y="177"/>
                </a:lnTo>
                <a:lnTo>
                  <a:pt x="726" y="160"/>
                </a:lnTo>
                <a:lnTo>
                  <a:pt x="703" y="156"/>
                </a:lnTo>
                <a:lnTo>
                  <a:pt x="675" y="171"/>
                </a:lnTo>
                <a:lnTo>
                  <a:pt x="679" y="177"/>
                </a:lnTo>
                <a:lnTo>
                  <a:pt x="703" y="171"/>
                </a:lnTo>
                <a:lnTo>
                  <a:pt x="732" y="181"/>
                </a:lnTo>
                <a:lnTo>
                  <a:pt x="736" y="177"/>
                </a:lnTo>
                <a:lnTo>
                  <a:pt x="750" y="222"/>
                </a:lnTo>
                <a:lnTo>
                  <a:pt x="765" y="309"/>
                </a:lnTo>
                <a:lnTo>
                  <a:pt x="777" y="313"/>
                </a:lnTo>
                <a:lnTo>
                  <a:pt x="786" y="301"/>
                </a:lnTo>
                <a:lnTo>
                  <a:pt x="799" y="322"/>
                </a:lnTo>
                <a:lnTo>
                  <a:pt x="808" y="322"/>
                </a:lnTo>
                <a:lnTo>
                  <a:pt x="808" y="313"/>
                </a:lnTo>
                <a:lnTo>
                  <a:pt x="816" y="324"/>
                </a:lnTo>
                <a:lnTo>
                  <a:pt x="813" y="331"/>
                </a:lnTo>
                <a:lnTo>
                  <a:pt x="820" y="331"/>
                </a:lnTo>
                <a:lnTo>
                  <a:pt x="829" y="309"/>
                </a:lnTo>
                <a:lnTo>
                  <a:pt x="834" y="313"/>
                </a:lnTo>
                <a:lnTo>
                  <a:pt x="835" y="331"/>
                </a:lnTo>
                <a:lnTo>
                  <a:pt x="847" y="336"/>
                </a:lnTo>
                <a:lnTo>
                  <a:pt x="882" y="282"/>
                </a:lnTo>
                <a:lnTo>
                  <a:pt x="880" y="271"/>
                </a:lnTo>
                <a:lnTo>
                  <a:pt x="907" y="196"/>
                </a:lnTo>
                <a:lnTo>
                  <a:pt x="936" y="169"/>
                </a:lnTo>
                <a:lnTo>
                  <a:pt x="972" y="163"/>
                </a:lnTo>
                <a:lnTo>
                  <a:pt x="1042" y="189"/>
                </a:lnTo>
                <a:lnTo>
                  <a:pt x="1087" y="183"/>
                </a:lnTo>
                <a:lnTo>
                  <a:pt x="1117" y="210"/>
                </a:lnTo>
                <a:lnTo>
                  <a:pt x="1152" y="223"/>
                </a:lnTo>
                <a:lnTo>
                  <a:pt x="1263" y="204"/>
                </a:lnTo>
                <a:lnTo>
                  <a:pt x="1270" y="243"/>
                </a:lnTo>
                <a:lnTo>
                  <a:pt x="1258" y="252"/>
                </a:lnTo>
                <a:lnTo>
                  <a:pt x="1299" y="297"/>
                </a:lnTo>
                <a:lnTo>
                  <a:pt x="1297" y="340"/>
                </a:lnTo>
                <a:lnTo>
                  <a:pt x="1248" y="348"/>
                </a:lnTo>
                <a:lnTo>
                  <a:pt x="1237" y="378"/>
                </a:lnTo>
                <a:lnTo>
                  <a:pt x="1249" y="357"/>
                </a:lnTo>
                <a:lnTo>
                  <a:pt x="1275" y="351"/>
                </a:lnTo>
                <a:lnTo>
                  <a:pt x="1294" y="363"/>
                </a:lnTo>
                <a:lnTo>
                  <a:pt x="1258" y="441"/>
                </a:lnTo>
                <a:lnTo>
                  <a:pt x="1318" y="381"/>
                </a:lnTo>
                <a:lnTo>
                  <a:pt x="1348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0496" tIns="35249" rIns="70496" bIns="35249" numCol="1" anchor="t" anchorCtr="0" compatLnSpc="1">
            <a:prstTxWarp prst="textNoShape">
              <a:avLst/>
            </a:prstTxWarp>
          </a:bodyPr>
          <a:lstStyle/>
          <a:p>
            <a:pPr defTabSz="704950">
              <a:defRPr/>
            </a:pPr>
            <a:endParaRPr lang="ru-RU" sz="150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F29D4215-0DFF-BB5C-D513-DA972652DA52}"/>
              </a:ext>
            </a:extLst>
          </p:cNvPr>
          <p:cNvSpPr>
            <a:spLocks noEditPoints="1"/>
          </p:cNvSpPr>
          <p:nvPr/>
        </p:nvSpPr>
        <p:spPr bwMode="auto">
          <a:xfrm>
            <a:off x="461453" y="958344"/>
            <a:ext cx="446352" cy="434464"/>
          </a:xfrm>
          <a:custGeom>
            <a:avLst/>
            <a:gdLst>
              <a:gd name="T0" fmla="*/ 14 w 229"/>
              <a:gd name="T1" fmla="*/ 148 h 148"/>
              <a:gd name="T2" fmla="*/ 6 w 229"/>
              <a:gd name="T3" fmla="*/ 111 h 148"/>
              <a:gd name="T4" fmla="*/ 10 w 229"/>
              <a:gd name="T5" fmla="*/ 102 h 148"/>
              <a:gd name="T6" fmla="*/ 20 w 229"/>
              <a:gd name="T7" fmla="*/ 99 h 148"/>
              <a:gd name="T8" fmla="*/ 48 w 229"/>
              <a:gd name="T9" fmla="*/ 103 h 148"/>
              <a:gd name="T10" fmla="*/ 40 w 229"/>
              <a:gd name="T11" fmla="*/ 148 h 148"/>
              <a:gd name="T12" fmla="*/ 85 w 229"/>
              <a:gd name="T13" fmla="*/ 63 h 148"/>
              <a:gd name="T14" fmla="*/ 81 w 229"/>
              <a:gd name="T15" fmla="*/ 75 h 148"/>
              <a:gd name="T16" fmla="*/ 70 w 229"/>
              <a:gd name="T17" fmla="*/ 84 h 148"/>
              <a:gd name="T18" fmla="*/ 56 w 229"/>
              <a:gd name="T19" fmla="*/ 84 h 148"/>
              <a:gd name="T20" fmla="*/ 46 w 229"/>
              <a:gd name="T21" fmla="*/ 75 h 148"/>
              <a:gd name="T22" fmla="*/ 43 w 229"/>
              <a:gd name="T23" fmla="*/ 69 h 148"/>
              <a:gd name="T24" fmla="*/ 35 w 229"/>
              <a:gd name="T25" fmla="*/ 36 h 148"/>
              <a:gd name="T26" fmla="*/ 44 w 229"/>
              <a:gd name="T27" fmla="*/ 16 h 148"/>
              <a:gd name="T28" fmla="*/ 63 w 229"/>
              <a:gd name="T29" fmla="*/ 8 h 148"/>
              <a:gd name="T30" fmla="*/ 80 w 229"/>
              <a:gd name="T31" fmla="*/ 13 h 148"/>
              <a:gd name="T32" fmla="*/ 78 w 229"/>
              <a:gd name="T33" fmla="*/ 36 h 148"/>
              <a:gd name="T34" fmla="*/ 166 w 229"/>
              <a:gd name="T35" fmla="*/ 97 h 148"/>
              <a:gd name="T36" fmla="*/ 174 w 229"/>
              <a:gd name="T37" fmla="*/ 104 h 148"/>
              <a:gd name="T38" fmla="*/ 182 w 229"/>
              <a:gd name="T39" fmla="*/ 148 h 148"/>
              <a:gd name="T40" fmla="*/ 63 w 229"/>
              <a:gd name="T41" fmla="*/ 148 h 148"/>
              <a:gd name="T42" fmla="*/ 54 w 229"/>
              <a:gd name="T43" fmla="*/ 109 h 148"/>
              <a:gd name="T44" fmla="*/ 59 w 229"/>
              <a:gd name="T45" fmla="*/ 100 h 148"/>
              <a:gd name="T46" fmla="*/ 68 w 229"/>
              <a:gd name="T47" fmla="*/ 96 h 148"/>
              <a:gd name="T48" fmla="*/ 136 w 229"/>
              <a:gd name="T49" fmla="*/ 64 h 148"/>
              <a:gd name="T50" fmla="*/ 134 w 229"/>
              <a:gd name="T51" fmla="*/ 71 h 148"/>
              <a:gd name="T52" fmla="*/ 122 w 229"/>
              <a:gd name="T53" fmla="*/ 80 h 148"/>
              <a:gd name="T54" fmla="*/ 107 w 229"/>
              <a:gd name="T55" fmla="*/ 80 h 148"/>
              <a:gd name="T56" fmla="*/ 96 w 229"/>
              <a:gd name="T57" fmla="*/ 71 h 148"/>
              <a:gd name="T58" fmla="*/ 86 w 229"/>
              <a:gd name="T59" fmla="*/ 37 h 148"/>
              <a:gd name="T60" fmla="*/ 85 w 229"/>
              <a:gd name="T61" fmla="*/ 29 h 148"/>
              <a:gd name="T62" fmla="*/ 94 w 229"/>
              <a:gd name="T63" fmla="*/ 8 h 148"/>
              <a:gd name="T64" fmla="*/ 115 w 229"/>
              <a:gd name="T65" fmla="*/ 0 h 148"/>
              <a:gd name="T66" fmla="*/ 136 w 229"/>
              <a:gd name="T67" fmla="*/ 8 h 148"/>
              <a:gd name="T68" fmla="*/ 145 w 229"/>
              <a:gd name="T69" fmla="*/ 29 h 148"/>
              <a:gd name="T70" fmla="*/ 144 w 229"/>
              <a:gd name="T71" fmla="*/ 37 h 148"/>
              <a:gd name="T72" fmla="*/ 186 w 229"/>
              <a:gd name="T73" fmla="*/ 69 h 148"/>
              <a:gd name="T74" fmla="*/ 179 w 229"/>
              <a:gd name="T75" fmla="*/ 80 h 148"/>
              <a:gd name="T76" fmla="*/ 166 w 229"/>
              <a:gd name="T77" fmla="*/ 85 h 148"/>
              <a:gd name="T78" fmla="*/ 153 w 229"/>
              <a:gd name="T79" fmla="*/ 80 h 148"/>
              <a:gd name="T80" fmla="*/ 146 w 229"/>
              <a:gd name="T81" fmla="*/ 69 h 148"/>
              <a:gd name="T82" fmla="*/ 151 w 229"/>
              <a:gd name="T83" fmla="*/ 36 h 148"/>
              <a:gd name="T84" fmla="*/ 150 w 229"/>
              <a:gd name="T85" fmla="*/ 13 h 148"/>
              <a:gd name="T86" fmla="*/ 166 w 229"/>
              <a:gd name="T87" fmla="*/ 8 h 148"/>
              <a:gd name="T88" fmla="*/ 186 w 229"/>
              <a:gd name="T89" fmla="*/ 16 h 148"/>
              <a:gd name="T90" fmla="*/ 194 w 229"/>
              <a:gd name="T91" fmla="*/ 36 h 148"/>
              <a:gd name="T92" fmla="*/ 186 w 229"/>
              <a:gd name="T93" fmla="*/ 69 h 148"/>
              <a:gd name="T94" fmla="*/ 184 w 229"/>
              <a:gd name="T95" fmla="*/ 109 h 148"/>
              <a:gd name="T96" fmla="*/ 177 w 229"/>
              <a:gd name="T97" fmla="*/ 99 h 148"/>
              <a:gd name="T98" fmla="*/ 215 w 229"/>
              <a:gd name="T99" fmla="*/ 100 h 148"/>
              <a:gd name="T100" fmla="*/ 222 w 229"/>
              <a:gd name="T101" fmla="*/ 106 h 148"/>
              <a:gd name="T102" fmla="*/ 229 w 229"/>
              <a:gd name="T103" fmla="*/ 148 h 148"/>
              <a:gd name="T104" fmla="*/ 189 w 229"/>
              <a:gd name="T10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9" h="148">
                <a:moveTo>
                  <a:pt x="40" y="148"/>
                </a:moveTo>
                <a:cubicBezTo>
                  <a:pt x="14" y="148"/>
                  <a:pt x="14" y="148"/>
                  <a:pt x="14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6" y="111"/>
                  <a:pt x="6" y="111"/>
                  <a:pt x="6" y="111"/>
                </a:cubicBezTo>
                <a:cubicBezTo>
                  <a:pt x="6" y="110"/>
                  <a:pt x="6" y="108"/>
                  <a:pt x="7" y="106"/>
                </a:cubicBezTo>
                <a:cubicBezTo>
                  <a:pt x="8" y="105"/>
                  <a:pt x="9" y="104"/>
                  <a:pt x="10" y="102"/>
                </a:cubicBezTo>
                <a:cubicBezTo>
                  <a:pt x="12" y="101"/>
                  <a:pt x="13" y="100"/>
                  <a:pt x="15" y="100"/>
                </a:cubicBezTo>
                <a:cubicBezTo>
                  <a:pt x="16" y="99"/>
                  <a:pt x="18" y="99"/>
                  <a:pt x="20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50" y="100"/>
                  <a:pt x="49" y="101"/>
                  <a:pt x="48" y="103"/>
                </a:cubicBezTo>
                <a:cubicBezTo>
                  <a:pt x="47" y="105"/>
                  <a:pt x="46" y="107"/>
                  <a:pt x="45" y="109"/>
                </a:cubicBezTo>
                <a:lnTo>
                  <a:pt x="40" y="148"/>
                </a:lnTo>
                <a:close/>
                <a:moveTo>
                  <a:pt x="78" y="36"/>
                </a:moveTo>
                <a:cubicBezTo>
                  <a:pt x="85" y="63"/>
                  <a:pt x="85" y="63"/>
                  <a:pt x="85" y="63"/>
                </a:cubicBezTo>
                <a:cubicBezTo>
                  <a:pt x="84" y="69"/>
                  <a:pt x="84" y="69"/>
                  <a:pt x="84" y="69"/>
                </a:cubicBezTo>
                <a:cubicBezTo>
                  <a:pt x="83" y="71"/>
                  <a:pt x="82" y="73"/>
                  <a:pt x="81" y="75"/>
                </a:cubicBezTo>
                <a:cubicBezTo>
                  <a:pt x="80" y="77"/>
                  <a:pt x="78" y="79"/>
                  <a:pt x="76" y="80"/>
                </a:cubicBezTo>
                <a:cubicBezTo>
                  <a:pt x="75" y="82"/>
                  <a:pt x="73" y="83"/>
                  <a:pt x="70" y="84"/>
                </a:cubicBezTo>
                <a:cubicBezTo>
                  <a:pt x="68" y="84"/>
                  <a:pt x="66" y="85"/>
                  <a:pt x="63" y="85"/>
                </a:cubicBezTo>
                <a:cubicBezTo>
                  <a:pt x="61" y="85"/>
                  <a:pt x="59" y="84"/>
                  <a:pt x="56" y="84"/>
                </a:cubicBezTo>
                <a:cubicBezTo>
                  <a:pt x="54" y="83"/>
                  <a:pt x="52" y="82"/>
                  <a:pt x="50" y="80"/>
                </a:cubicBezTo>
                <a:cubicBezTo>
                  <a:pt x="49" y="79"/>
                  <a:pt x="47" y="77"/>
                  <a:pt x="46" y="75"/>
                </a:cubicBezTo>
                <a:cubicBezTo>
                  <a:pt x="44" y="73"/>
                  <a:pt x="44" y="71"/>
                  <a:pt x="43" y="69"/>
                </a:cubicBezTo>
                <a:cubicBezTo>
                  <a:pt x="43" y="69"/>
                  <a:pt x="43" y="69"/>
                  <a:pt x="43" y="69"/>
                </a:cubicBezTo>
                <a:cubicBezTo>
                  <a:pt x="36" y="43"/>
                  <a:pt x="36" y="43"/>
                  <a:pt x="36" y="43"/>
                </a:cubicBezTo>
                <a:cubicBezTo>
                  <a:pt x="36" y="40"/>
                  <a:pt x="35" y="38"/>
                  <a:pt x="35" y="36"/>
                </a:cubicBezTo>
                <a:cubicBezTo>
                  <a:pt x="35" y="32"/>
                  <a:pt x="36" y="28"/>
                  <a:pt x="38" y="25"/>
                </a:cubicBezTo>
                <a:cubicBezTo>
                  <a:pt x="39" y="21"/>
                  <a:pt x="41" y="19"/>
                  <a:pt x="44" y="16"/>
                </a:cubicBezTo>
                <a:cubicBezTo>
                  <a:pt x="46" y="13"/>
                  <a:pt x="49" y="11"/>
                  <a:pt x="52" y="10"/>
                </a:cubicBezTo>
                <a:cubicBezTo>
                  <a:pt x="56" y="8"/>
                  <a:pt x="59" y="8"/>
                  <a:pt x="63" y="8"/>
                </a:cubicBezTo>
                <a:cubicBezTo>
                  <a:pt x="66" y="8"/>
                  <a:pt x="69" y="8"/>
                  <a:pt x="72" y="9"/>
                </a:cubicBezTo>
                <a:cubicBezTo>
                  <a:pt x="75" y="10"/>
                  <a:pt x="77" y="11"/>
                  <a:pt x="80" y="13"/>
                </a:cubicBezTo>
                <a:cubicBezTo>
                  <a:pt x="78" y="18"/>
                  <a:pt x="77" y="22"/>
                  <a:pt x="77" y="27"/>
                </a:cubicBezTo>
                <a:cubicBezTo>
                  <a:pt x="77" y="30"/>
                  <a:pt x="77" y="33"/>
                  <a:pt x="78" y="36"/>
                </a:cubicBezTo>
                <a:close/>
                <a:moveTo>
                  <a:pt x="161" y="96"/>
                </a:moveTo>
                <a:cubicBezTo>
                  <a:pt x="163" y="96"/>
                  <a:pt x="165" y="96"/>
                  <a:pt x="166" y="97"/>
                </a:cubicBezTo>
                <a:cubicBezTo>
                  <a:pt x="168" y="98"/>
                  <a:pt x="170" y="99"/>
                  <a:pt x="171" y="100"/>
                </a:cubicBezTo>
                <a:cubicBezTo>
                  <a:pt x="172" y="101"/>
                  <a:pt x="173" y="102"/>
                  <a:pt x="174" y="104"/>
                </a:cubicBezTo>
                <a:cubicBezTo>
                  <a:pt x="175" y="106"/>
                  <a:pt x="176" y="107"/>
                  <a:pt x="176" y="109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67" y="148"/>
                  <a:pt x="167" y="148"/>
                  <a:pt x="167" y="148"/>
                </a:cubicBezTo>
                <a:cubicBezTo>
                  <a:pt x="63" y="148"/>
                  <a:pt x="63" y="148"/>
                  <a:pt x="63" y="148"/>
                </a:cubicBezTo>
                <a:cubicBezTo>
                  <a:pt x="48" y="148"/>
                  <a:pt x="48" y="148"/>
                  <a:pt x="48" y="148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7"/>
                  <a:pt x="54" y="106"/>
                  <a:pt x="55" y="104"/>
                </a:cubicBezTo>
                <a:cubicBezTo>
                  <a:pt x="56" y="102"/>
                  <a:pt x="57" y="101"/>
                  <a:pt x="59" y="100"/>
                </a:cubicBezTo>
                <a:cubicBezTo>
                  <a:pt x="60" y="99"/>
                  <a:pt x="62" y="98"/>
                  <a:pt x="63" y="97"/>
                </a:cubicBezTo>
                <a:cubicBezTo>
                  <a:pt x="65" y="96"/>
                  <a:pt x="67" y="96"/>
                  <a:pt x="68" y="96"/>
                </a:cubicBezTo>
                <a:lnTo>
                  <a:pt x="161" y="96"/>
                </a:lnTo>
                <a:close/>
                <a:moveTo>
                  <a:pt x="136" y="64"/>
                </a:moveTo>
                <a:cubicBezTo>
                  <a:pt x="136" y="64"/>
                  <a:pt x="136" y="64"/>
                  <a:pt x="136" y="64"/>
                </a:cubicBezTo>
                <a:cubicBezTo>
                  <a:pt x="136" y="67"/>
                  <a:pt x="135" y="69"/>
                  <a:pt x="134" y="71"/>
                </a:cubicBezTo>
                <a:cubicBezTo>
                  <a:pt x="132" y="73"/>
                  <a:pt x="131" y="75"/>
                  <a:pt x="129" y="76"/>
                </a:cubicBezTo>
                <a:cubicBezTo>
                  <a:pt x="127" y="78"/>
                  <a:pt x="125" y="79"/>
                  <a:pt x="122" y="80"/>
                </a:cubicBezTo>
                <a:cubicBezTo>
                  <a:pt x="120" y="81"/>
                  <a:pt x="117" y="81"/>
                  <a:pt x="115" y="81"/>
                </a:cubicBezTo>
                <a:cubicBezTo>
                  <a:pt x="112" y="81"/>
                  <a:pt x="110" y="81"/>
                  <a:pt x="107" y="80"/>
                </a:cubicBezTo>
                <a:cubicBezTo>
                  <a:pt x="105" y="79"/>
                  <a:pt x="103" y="78"/>
                  <a:pt x="101" y="76"/>
                </a:cubicBezTo>
                <a:cubicBezTo>
                  <a:pt x="99" y="75"/>
                  <a:pt x="98" y="73"/>
                  <a:pt x="96" y="71"/>
                </a:cubicBezTo>
                <a:cubicBezTo>
                  <a:pt x="95" y="69"/>
                  <a:pt x="94" y="67"/>
                  <a:pt x="93" y="64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36"/>
                  <a:pt x="86" y="34"/>
                  <a:pt x="85" y="33"/>
                </a:cubicBezTo>
                <a:cubicBezTo>
                  <a:pt x="85" y="32"/>
                  <a:pt x="85" y="31"/>
                  <a:pt x="85" y="29"/>
                </a:cubicBezTo>
                <a:cubicBezTo>
                  <a:pt x="85" y="25"/>
                  <a:pt x="86" y="21"/>
                  <a:pt x="87" y="18"/>
                </a:cubicBezTo>
                <a:cubicBezTo>
                  <a:pt x="89" y="14"/>
                  <a:pt x="91" y="11"/>
                  <a:pt x="94" y="8"/>
                </a:cubicBezTo>
                <a:cubicBezTo>
                  <a:pt x="97" y="6"/>
                  <a:pt x="100" y="3"/>
                  <a:pt x="103" y="2"/>
                </a:cubicBezTo>
                <a:cubicBezTo>
                  <a:pt x="107" y="0"/>
                  <a:pt x="111" y="0"/>
                  <a:pt x="115" y="0"/>
                </a:cubicBezTo>
                <a:cubicBezTo>
                  <a:pt x="119" y="0"/>
                  <a:pt x="123" y="0"/>
                  <a:pt x="126" y="2"/>
                </a:cubicBezTo>
                <a:cubicBezTo>
                  <a:pt x="130" y="3"/>
                  <a:pt x="133" y="6"/>
                  <a:pt x="136" y="8"/>
                </a:cubicBezTo>
                <a:cubicBezTo>
                  <a:pt x="139" y="11"/>
                  <a:pt x="141" y="14"/>
                  <a:pt x="142" y="18"/>
                </a:cubicBezTo>
                <a:cubicBezTo>
                  <a:pt x="144" y="21"/>
                  <a:pt x="145" y="25"/>
                  <a:pt x="145" y="29"/>
                </a:cubicBezTo>
                <a:cubicBezTo>
                  <a:pt x="145" y="32"/>
                  <a:pt x="144" y="34"/>
                  <a:pt x="143" y="37"/>
                </a:cubicBezTo>
                <a:cubicBezTo>
                  <a:pt x="144" y="37"/>
                  <a:pt x="144" y="37"/>
                  <a:pt x="144" y="37"/>
                </a:cubicBezTo>
                <a:lnTo>
                  <a:pt x="136" y="64"/>
                </a:lnTo>
                <a:close/>
                <a:moveTo>
                  <a:pt x="186" y="69"/>
                </a:moveTo>
                <a:cubicBezTo>
                  <a:pt x="186" y="71"/>
                  <a:pt x="185" y="73"/>
                  <a:pt x="184" y="75"/>
                </a:cubicBezTo>
                <a:cubicBezTo>
                  <a:pt x="182" y="77"/>
                  <a:pt x="181" y="79"/>
                  <a:pt x="179" y="80"/>
                </a:cubicBezTo>
                <a:cubicBezTo>
                  <a:pt x="177" y="82"/>
                  <a:pt x="175" y="83"/>
                  <a:pt x="173" y="84"/>
                </a:cubicBezTo>
                <a:cubicBezTo>
                  <a:pt x="171" y="84"/>
                  <a:pt x="168" y="85"/>
                  <a:pt x="166" y="85"/>
                </a:cubicBezTo>
                <a:cubicBezTo>
                  <a:pt x="163" y="85"/>
                  <a:pt x="161" y="84"/>
                  <a:pt x="159" y="84"/>
                </a:cubicBezTo>
                <a:cubicBezTo>
                  <a:pt x="157" y="83"/>
                  <a:pt x="155" y="82"/>
                  <a:pt x="153" y="80"/>
                </a:cubicBezTo>
                <a:cubicBezTo>
                  <a:pt x="151" y="79"/>
                  <a:pt x="150" y="77"/>
                  <a:pt x="148" y="75"/>
                </a:cubicBezTo>
                <a:cubicBezTo>
                  <a:pt x="147" y="73"/>
                  <a:pt x="146" y="71"/>
                  <a:pt x="146" y="69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51" y="36"/>
                  <a:pt x="151" y="36"/>
                  <a:pt x="151" y="36"/>
                </a:cubicBezTo>
                <a:cubicBezTo>
                  <a:pt x="152" y="34"/>
                  <a:pt x="153" y="31"/>
                  <a:pt x="153" y="27"/>
                </a:cubicBezTo>
                <a:cubicBezTo>
                  <a:pt x="153" y="22"/>
                  <a:pt x="152" y="18"/>
                  <a:pt x="150" y="13"/>
                </a:cubicBezTo>
                <a:cubicBezTo>
                  <a:pt x="152" y="11"/>
                  <a:pt x="154" y="10"/>
                  <a:pt x="157" y="9"/>
                </a:cubicBezTo>
                <a:cubicBezTo>
                  <a:pt x="160" y="8"/>
                  <a:pt x="163" y="8"/>
                  <a:pt x="166" y="8"/>
                </a:cubicBezTo>
                <a:cubicBezTo>
                  <a:pt x="170" y="8"/>
                  <a:pt x="173" y="8"/>
                  <a:pt x="177" y="10"/>
                </a:cubicBezTo>
                <a:cubicBezTo>
                  <a:pt x="180" y="11"/>
                  <a:pt x="183" y="13"/>
                  <a:pt x="186" y="16"/>
                </a:cubicBezTo>
                <a:cubicBezTo>
                  <a:pt x="188" y="19"/>
                  <a:pt x="190" y="21"/>
                  <a:pt x="192" y="25"/>
                </a:cubicBezTo>
                <a:cubicBezTo>
                  <a:pt x="193" y="28"/>
                  <a:pt x="194" y="32"/>
                  <a:pt x="194" y="36"/>
                </a:cubicBezTo>
                <a:cubicBezTo>
                  <a:pt x="194" y="38"/>
                  <a:pt x="194" y="40"/>
                  <a:pt x="193" y="43"/>
                </a:cubicBezTo>
                <a:lnTo>
                  <a:pt x="186" y="69"/>
                </a:lnTo>
                <a:close/>
                <a:moveTo>
                  <a:pt x="189" y="148"/>
                </a:moveTo>
                <a:cubicBezTo>
                  <a:pt x="184" y="109"/>
                  <a:pt x="184" y="109"/>
                  <a:pt x="184" y="109"/>
                </a:cubicBezTo>
                <a:cubicBezTo>
                  <a:pt x="184" y="107"/>
                  <a:pt x="183" y="105"/>
                  <a:pt x="182" y="103"/>
                </a:cubicBezTo>
                <a:cubicBezTo>
                  <a:pt x="180" y="101"/>
                  <a:pt x="179" y="100"/>
                  <a:pt x="177" y="99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99"/>
                  <a:pt x="213" y="99"/>
                  <a:pt x="215" y="100"/>
                </a:cubicBezTo>
                <a:cubicBezTo>
                  <a:pt x="216" y="100"/>
                  <a:pt x="218" y="101"/>
                  <a:pt x="219" y="102"/>
                </a:cubicBezTo>
                <a:cubicBezTo>
                  <a:pt x="220" y="104"/>
                  <a:pt x="221" y="105"/>
                  <a:pt x="222" y="106"/>
                </a:cubicBezTo>
                <a:cubicBezTo>
                  <a:pt x="223" y="108"/>
                  <a:pt x="224" y="110"/>
                  <a:pt x="224" y="111"/>
                </a:cubicBezTo>
                <a:cubicBezTo>
                  <a:pt x="229" y="148"/>
                  <a:pt x="229" y="148"/>
                  <a:pt x="229" y="148"/>
                </a:cubicBezTo>
                <a:cubicBezTo>
                  <a:pt x="215" y="148"/>
                  <a:pt x="215" y="148"/>
                  <a:pt x="215" y="148"/>
                </a:cubicBezTo>
                <a:lnTo>
                  <a:pt x="189" y="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70496" tIns="35249" rIns="70496" bIns="35249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04950">
              <a:defRPr/>
            </a:pPr>
            <a:endParaRPr lang="en-US" sz="15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7AD05D5-9E2A-319E-A8E2-1F7DFA7E4CD7}"/>
              </a:ext>
            </a:extLst>
          </p:cNvPr>
          <p:cNvGrpSpPr/>
          <p:nvPr/>
        </p:nvGrpSpPr>
        <p:grpSpPr>
          <a:xfrm>
            <a:off x="510242" y="4413242"/>
            <a:ext cx="391417" cy="438642"/>
            <a:chOff x="747937" y="2283440"/>
            <a:chExt cx="533309" cy="638237"/>
          </a:xfrm>
          <a:solidFill>
            <a:schemeClr val="bg1"/>
          </a:solidFill>
        </p:grpSpPr>
        <p:sp>
          <p:nvSpPr>
            <p:cNvPr id="119" name="Freeform 73">
              <a:extLst>
                <a:ext uri="{FF2B5EF4-FFF2-40B4-BE49-F238E27FC236}">
                  <a16:creationId xmlns:a16="http://schemas.microsoft.com/office/drawing/2014/main" id="{3F58F4EA-411C-475E-E9ED-6783919CC22E}"/>
                </a:ext>
              </a:extLst>
            </p:cNvPr>
            <p:cNvSpPr>
              <a:spLocks noEditPoints="1"/>
            </p:cNvSpPr>
            <p:nvPr/>
          </p:nvSpPr>
          <p:spPr bwMode="auto">
            <a:xfrm rot="20413684">
              <a:off x="830845" y="2283440"/>
              <a:ext cx="450401" cy="401258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grpFill/>
            <a:ln w="63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en-US" sz="150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20" name="Freeform 74">
              <a:extLst>
                <a:ext uri="{FF2B5EF4-FFF2-40B4-BE49-F238E27FC236}">
                  <a16:creationId xmlns:a16="http://schemas.microsoft.com/office/drawing/2014/main" id="{5CE9F055-51FF-E8AE-3524-3B48A275A547}"/>
                </a:ext>
              </a:extLst>
            </p:cNvPr>
            <p:cNvSpPr>
              <a:spLocks noEditPoints="1"/>
            </p:cNvSpPr>
            <p:nvPr/>
          </p:nvSpPr>
          <p:spPr bwMode="auto">
            <a:xfrm rot="20413684">
              <a:off x="747937" y="2335068"/>
              <a:ext cx="101498" cy="586609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grpFill/>
            <a:ln w="6350">
              <a:solidFill>
                <a:sysClr val="window" lastClr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en-US" sz="1500">
                <a:solidFill>
                  <a:prstClr val="black"/>
                </a:solidFill>
                <a:cs typeface="Arial" charset="0"/>
              </a:endParaRPr>
            </a:p>
          </p:txBody>
        </p:sp>
      </p:grpSp>
      <p:grpSp>
        <p:nvGrpSpPr>
          <p:cNvPr id="121" name="Group 14">
            <a:extLst>
              <a:ext uri="{FF2B5EF4-FFF2-40B4-BE49-F238E27FC236}">
                <a16:creationId xmlns:a16="http://schemas.microsoft.com/office/drawing/2014/main" id="{8821089A-CB90-FDF6-4575-0A6853BD3764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8360894" y="2658767"/>
            <a:ext cx="507131" cy="542621"/>
            <a:chOff x="3166" y="-552"/>
            <a:chExt cx="1345" cy="140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7946674F-FBF8-9F09-D2F9-8FE1CCCAA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" y="-279"/>
              <a:ext cx="620" cy="436"/>
            </a:xfrm>
            <a:custGeom>
              <a:avLst/>
              <a:gdLst>
                <a:gd name="T0" fmla="*/ 493 w 1862"/>
                <a:gd name="T1" fmla="*/ 0 h 1308"/>
                <a:gd name="T2" fmla="*/ 1370 w 1862"/>
                <a:gd name="T3" fmla="*/ 0 h 1308"/>
                <a:gd name="T4" fmla="*/ 1370 w 1862"/>
                <a:gd name="T5" fmla="*/ 309 h 1308"/>
                <a:gd name="T6" fmla="*/ 1370 w 1862"/>
                <a:gd name="T7" fmla="*/ 325 h 1308"/>
                <a:gd name="T8" fmla="*/ 1366 w 1862"/>
                <a:gd name="T9" fmla="*/ 374 h 1308"/>
                <a:gd name="T10" fmla="*/ 1356 w 1862"/>
                <a:gd name="T11" fmla="*/ 420 h 1308"/>
                <a:gd name="T12" fmla="*/ 1340 w 1862"/>
                <a:gd name="T13" fmla="*/ 466 h 1308"/>
                <a:gd name="T14" fmla="*/ 1321 w 1862"/>
                <a:gd name="T15" fmla="*/ 510 h 1308"/>
                <a:gd name="T16" fmla="*/ 1297 w 1862"/>
                <a:gd name="T17" fmla="*/ 551 h 1308"/>
                <a:gd name="T18" fmla="*/ 1269 w 1862"/>
                <a:gd name="T19" fmla="*/ 588 h 1308"/>
                <a:gd name="T20" fmla="*/ 1236 w 1862"/>
                <a:gd name="T21" fmla="*/ 622 h 1308"/>
                <a:gd name="T22" fmla="*/ 1216 w 1862"/>
                <a:gd name="T23" fmla="*/ 642 h 1308"/>
                <a:gd name="T24" fmla="*/ 1194 w 1862"/>
                <a:gd name="T25" fmla="*/ 660 h 1308"/>
                <a:gd name="T26" fmla="*/ 1166 w 1862"/>
                <a:gd name="T27" fmla="*/ 679 h 1308"/>
                <a:gd name="T28" fmla="*/ 1136 w 1862"/>
                <a:gd name="T29" fmla="*/ 695 h 1308"/>
                <a:gd name="T30" fmla="*/ 1136 w 1862"/>
                <a:gd name="T31" fmla="*/ 890 h 1308"/>
                <a:gd name="T32" fmla="*/ 1444 w 1862"/>
                <a:gd name="T33" fmla="*/ 890 h 1308"/>
                <a:gd name="T34" fmla="*/ 1501 w 1862"/>
                <a:gd name="T35" fmla="*/ 894 h 1308"/>
                <a:gd name="T36" fmla="*/ 1556 w 1862"/>
                <a:gd name="T37" fmla="*/ 906 h 1308"/>
                <a:gd name="T38" fmla="*/ 1607 w 1862"/>
                <a:gd name="T39" fmla="*/ 924 h 1308"/>
                <a:gd name="T40" fmla="*/ 1655 w 1862"/>
                <a:gd name="T41" fmla="*/ 947 h 1308"/>
                <a:gd name="T42" fmla="*/ 1699 w 1862"/>
                <a:gd name="T43" fmla="*/ 977 h 1308"/>
                <a:gd name="T44" fmla="*/ 1739 w 1862"/>
                <a:gd name="T45" fmla="*/ 1012 h 1308"/>
                <a:gd name="T46" fmla="*/ 1775 w 1862"/>
                <a:gd name="T47" fmla="*/ 1053 h 1308"/>
                <a:gd name="T48" fmla="*/ 1805 w 1862"/>
                <a:gd name="T49" fmla="*/ 1097 h 1308"/>
                <a:gd name="T50" fmla="*/ 1829 w 1862"/>
                <a:gd name="T51" fmla="*/ 1145 h 1308"/>
                <a:gd name="T52" fmla="*/ 1847 w 1862"/>
                <a:gd name="T53" fmla="*/ 1196 h 1308"/>
                <a:gd name="T54" fmla="*/ 1858 w 1862"/>
                <a:gd name="T55" fmla="*/ 1252 h 1308"/>
                <a:gd name="T56" fmla="*/ 1862 w 1862"/>
                <a:gd name="T57" fmla="*/ 1308 h 1308"/>
                <a:gd name="T58" fmla="*/ 0 w 1862"/>
                <a:gd name="T59" fmla="*/ 1308 h 1308"/>
                <a:gd name="T60" fmla="*/ 4 w 1862"/>
                <a:gd name="T61" fmla="*/ 1252 h 1308"/>
                <a:gd name="T62" fmla="*/ 16 w 1862"/>
                <a:gd name="T63" fmla="*/ 1196 h 1308"/>
                <a:gd name="T64" fmla="*/ 34 w 1862"/>
                <a:gd name="T65" fmla="*/ 1145 h 1308"/>
                <a:gd name="T66" fmla="*/ 58 w 1862"/>
                <a:gd name="T67" fmla="*/ 1097 h 1308"/>
                <a:gd name="T68" fmla="*/ 87 w 1862"/>
                <a:gd name="T69" fmla="*/ 1053 h 1308"/>
                <a:gd name="T70" fmla="*/ 123 w 1862"/>
                <a:gd name="T71" fmla="*/ 1012 h 1308"/>
                <a:gd name="T72" fmla="*/ 163 w 1862"/>
                <a:gd name="T73" fmla="*/ 977 h 1308"/>
                <a:gd name="T74" fmla="*/ 208 w 1862"/>
                <a:gd name="T75" fmla="*/ 947 h 1308"/>
                <a:gd name="T76" fmla="*/ 257 w 1862"/>
                <a:gd name="T77" fmla="*/ 924 h 1308"/>
                <a:gd name="T78" fmla="*/ 308 w 1862"/>
                <a:gd name="T79" fmla="*/ 906 h 1308"/>
                <a:gd name="T80" fmla="*/ 362 w 1862"/>
                <a:gd name="T81" fmla="*/ 894 h 1308"/>
                <a:gd name="T82" fmla="*/ 420 w 1862"/>
                <a:gd name="T83" fmla="*/ 890 h 1308"/>
                <a:gd name="T84" fmla="*/ 726 w 1862"/>
                <a:gd name="T85" fmla="*/ 890 h 1308"/>
                <a:gd name="T86" fmla="*/ 726 w 1862"/>
                <a:gd name="T87" fmla="*/ 695 h 1308"/>
                <a:gd name="T88" fmla="*/ 682 w 1862"/>
                <a:gd name="T89" fmla="*/ 669 h 1308"/>
                <a:gd name="T90" fmla="*/ 641 w 1862"/>
                <a:gd name="T91" fmla="*/ 638 h 1308"/>
                <a:gd name="T92" fmla="*/ 605 w 1862"/>
                <a:gd name="T93" fmla="*/ 601 h 1308"/>
                <a:gd name="T94" fmla="*/ 573 w 1862"/>
                <a:gd name="T95" fmla="*/ 561 h 1308"/>
                <a:gd name="T96" fmla="*/ 545 w 1862"/>
                <a:gd name="T97" fmla="*/ 517 h 1308"/>
                <a:gd name="T98" fmla="*/ 523 w 1862"/>
                <a:gd name="T99" fmla="*/ 470 h 1308"/>
                <a:gd name="T100" fmla="*/ 507 w 1862"/>
                <a:gd name="T101" fmla="*/ 420 h 1308"/>
                <a:gd name="T102" fmla="*/ 496 w 1862"/>
                <a:gd name="T103" fmla="*/ 365 h 1308"/>
                <a:gd name="T104" fmla="*/ 493 w 1862"/>
                <a:gd name="T105" fmla="*/ 309 h 1308"/>
                <a:gd name="T106" fmla="*/ 493 w 1862"/>
                <a:gd name="T107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62" h="1308">
                  <a:moveTo>
                    <a:pt x="493" y="0"/>
                  </a:moveTo>
                  <a:lnTo>
                    <a:pt x="1370" y="0"/>
                  </a:lnTo>
                  <a:lnTo>
                    <a:pt x="1370" y="309"/>
                  </a:lnTo>
                  <a:lnTo>
                    <a:pt x="1370" y="325"/>
                  </a:lnTo>
                  <a:lnTo>
                    <a:pt x="1366" y="374"/>
                  </a:lnTo>
                  <a:lnTo>
                    <a:pt x="1356" y="420"/>
                  </a:lnTo>
                  <a:lnTo>
                    <a:pt x="1340" y="466"/>
                  </a:lnTo>
                  <a:lnTo>
                    <a:pt x="1321" y="510"/>
                  </a:lnTo>
                  <a:lnTo>
                    <a:pt x="1297" y="551"/>
                  </a:lnTo>
                  <a:lnTo>
                    <a:pt x="1269" y="588"/>
                  </a:lnTo>
                  <a:lnTo>
                    <a:pt x="1236" y="622"/>
                  </a:lnTo>
                  <a:lnTo>
                    <a:pt x="1216" y="642"/>
                  </a:lnTo>
                  <a:lnTo>
                    <a:pt x="1194" y="660"/>
                  </a:lnTo>
                  <a:lnTo>
                    <a:pt x="1166" y="679"/>
                  </a:lnTo>
                  <a:lnTo>
                    <a:pt x="1136" y="695"/>
                  </a:lnTo>
                  <a:lnTo>
                    <a:pt x="1136" y="890"/>
                  </a:lnTo>
                  <a:lnTo>
                    <a:pt x="1444" y="890"/>
                  </a:lnTo>
                  <a:lnTo>
                    <a:pt x="1501" y="894"/>
                  </a:lnTo>
                  <a:lnTo>
                    <a:pt x="1556" y="906"/>
                  </a:lnTo>
                  <a:lnTo>
                    <a:pt x="1607" y="924"/>
                  </a:lnTo>
                  <a:lnTo>
                    <a:pt x="1655" y="947"/>
                  </a:lnTo>
                  <a:lnTo>
                    <a:pt x="1699" y="977"/>
                  </a:lnTo>
                  <a:lnTo>
                    <a:pt x="1739" y="1012"/>
                  </a:lnTo>
                  <a:lnTo>
                    <a:pt x="1775" y="1053"/>
                  </a:lnTo>
                  <a:lnTo>
                    <a:pt x="1805" y="1097"/>
                  </a:lnTo>
                  <a:lnTo>
                    <a:pt x="1829" y="1145"/>
                  </a:lnTo>
                  <a:lnTo>
                    <a:pt x="1847" y="1196"/>
                  </a:lnTo>
                  <a:lnTo>
                    <a:pt x="1858" y="1252"/>
                  </a:lnTo>
                  <a:lnTo>
                    <a:pt x="1862" y="1308"/>
                  </a:lnTo>
                  <a:lnTo>
                    <a:pt x="0" y="1308"/>
                  </a:lnTo>
                  <a:lnTo>
                    <a:pt x="4" y="1252"/>
                  </a:lnTo>
                  <a:lnTo>
                    <a:pt x="16" y="1196"/>
                  </a:lnTo>
                  <a:lnTo>
                    <a:pt x="34" y="1145"/>
                  </a:lnTo>
                  <a:lnTo>
                    <a:pt x="58" y="1097"/>
                  </a:lnTo>
                  <a:lnTo>
                    <a:pt x="87" y="1053"/>
                  </a:lnTo>
                  <a:lnTo>
                    <a:pt x="123" y="1012"/>
                  </a:lnTo>
                  <a:lnTo>
                    <a:pt x="163" y="977"/>
                  </a:lnTo>
                  <a:lnTo>
                    <a:pt x="208" y="947"/>
                  </a:lnTo>
                  <a:lnTo>
                    <a:pt x="257" y="924"/>
                  </a:lnTo>
                  <a:lnTo>
                    <a:pt x="308" y="906"/>
                  </a:lnTo>
                  <a:lnTo>
                    <a:pt x="362" y="894"/>
                  </a:lnTo>
                  <a:lnTo>
                    <a:pt x="420" y="890"/>
                  </a:lnTo>
                  <a:lnTo>
                    <a:pt x="726" y="890"/>
                  </a:lnTo>
                  <a:lnTo>
                    <a:pt x="726" y="695"/>
                  </a:lnTo>
                  <a:lnTo>
                    <a:pt x="682" y="669"/>
                  </a:lnTo>
                  <a:lnTo>
                    <a:pt x="641" y="638"/>
                  </a:lnTo>
                  <a:lnTo>
                    <a:pt x="605" y="601"/>
                  </a:lnTo>
                  <a:lnTo>
                    <a:pt x="573" y="561"/>
                  </a:lnTo>
                  <a:lnTo>
                    <a:pt x="545" y="517"/>
                  </a:lnTo>
                  <a:lnTo>
                    <a:pt x="523" y="470"/>
                  </a:lnTo>
                  <a:lnTo>
                    <a:pt x="507" y="420"/>
                  </a:lnTo>
                  <a:lnTo>
                    <a:pt x="496" y="365"/>
                  </a:lnTo>
                  <a:lnTo>
                    <a:pt x="493" y="309"/>
                  </a:lnTo>
                  <a:lnTo>
                    <a:pt x="4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ru-RU" sz="1500">
                <a:solidFill>
                  <a:srgbClr val="297FD5">
                    <a:lumMod val="50000"/>
                  </a:srgbClr>
                </a:solidFill>
              </a:endParaRPr>
            </a:p>
          </p:txBody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885B374F-75B0-E940-A3BF-071F8EA54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-552"/>
              <a:ext cx="494" cy="399"/>
            </a:xfrm>
            <a:custGeom>
              <a:avLst/>
              <a:gdLst>
                <a:gd name="T0" fmla="*/ 812 w 1482"/>
                <a:gd name="T1" fmla="*/ 3 h 1197"/>
                <a:gd name="T2" fmla="*/ 943 w 1482"/>
                <a:gd name="T3" fmla="*/ 30 h 1197"/>
                <a:gd name="T4" fmla="*/ 1061 w 1482"/>
                <a:gd name="T5" fmla="*/ 81 h 1197"/>
                <a:gd name="T6" fmla="*/ 1164 w 1482"/>
                <a:gd name="T7" fmla="*/ 153 h 1197"/>
                <a:gd name="T8" fmla="*/ 1252 w 1482"/>
                <a:gd name="T9" fmla="*/ 245 h 1197"/>
                <a:gd name="T10" fmla="*/ 1321 w 1482"/>
                <a:gd name="T11" fmla="*/ 353 h 1197"/>
                <a:gd name="T12" fmla="*/ 1370 w 1482"/>
                <a:gd name="T13" fmla="*/ 473 h 1197"/>
                <a:gd name="T14" fmla="*/ 1398 w 1482"/>
                <a:gd name="T15" fmla="*/ 606 h 1197"/>
                <a:gd name="T16" fmla="*/ 1430 w 1482"/>
                <a:gd name="T17" fmla="*/ 684 h 1197"/>
                <a:gd name="T18" fmla="*/ 1468 w 1482"/>
                <a:gd name="T19" fmla="*/ 720 h 1197"/>
                <a:gd name="T20" fmla="*/ 1482 w 1482"/>
                <a:gd name="T21" fmla="*/ 773 h 1197"/>
                <a:gd name="T22" fmla="*/ 1479 w 1482"/>
                <a:gd name="T23" fmla="*/ 1007 h 1197"/>
                <a:gd name="T24" fmla="*/ 1452 w 1482"/>
                <a:gd name="T25" fmla="*/ 1054 h 1197"/>
                <a:gd name="T26" fmla="*/ 1404 w 1482"/>
                <a:gd name="T27" fmla="*/ 1078 h 1197"/>
                <a:gd name="T28" fmla="*/ 1402 w 1482"/>
                <a:gd name="T29" fmla="*/ 1132 h 1197"/>
                <a:gd name="T30" fmla="*/ 1379 w 1482"/>
                <a:gd name="T31" fmla="*/ 1171 h 1197"/>
                <a:gd name="T32" fmla="*/ 1340 w 1482"/>
                <a:gd name="T33" fmla="*/ 1193 h 1197"/>
                <a:gd name="T34" fmla="*/ 1293 w 1482"/>
                <a:gd name="T35" fmla="*/ 1193 h 1197"/>
                <a:gd name="T36" fmla="*/ 1254 w 1482"/>
                <a:gd name="T37" fmla="*/ 1171 h 1197"/>
                <a:gd name="T38" fmla="*/ 1231 w 1482"/>
                <a:gd name="T39" fmla="*/ 1132 h 1197"/>
                <a:gd name="T40" fmla="*/ 1229 w 1482"/>
                <a:gd name="T41" fmla="*/ 1107 h 1197"/>
                <a:gd name="T42" fmla="*/ 1229 w 1482"/>
                <a:gd name="T43" fmla="*/ 765 h 1197"/>
                <a:gd name="T44" fmla="*/ 254 w 1482"/>
                <a:gd name="T45" fmla="*/ 1107 h 1197"/>
                <a:gd name="T46" fmla="*/ 254 w 1482"/>
                <a:gd name="T47" fmla="*/ 1109 h 1197"/>
                <a:gd name="T48" fmla="*/ 242 w 1482"/>
                <a:gd name="T49" fmla="*/ 1153 h 1197"/>
                <a:gd name="T50" fmla="*/ 210 w 1482"/>
                <a:gd name="T51" fmla="*/ 1184 h 1197"/>
                <a:gd name="T52" fmla="*/ 167 w 1482"/>
                <a:gd name="T53" fmla="*/ 1197 h 1197"/>
                <a:gd name="T54" fmla="*/ 122 w 1482"/>
                <a:gd name="T55" fmla="*/ 1184 h 1197"/>
                <a:gd name="T56" fmla="*/ 91 w 1482"/>
                <a:gd name="T57" fmla="*/ 1153 h 1197"/>
                <a:gd name="T58" fmla="*/ 78 w 1482"/>
                <a:gd name="T59" fmla="*/ 1109 h 1197"/>
                <a:gd name="T60" fmla="*/ 78 w 1482"/>
                <a:gd name="T61" fmla="*/ 1109 h 1197"/>
                <a:gd name="T62" fmla="*/ 54 w 1482"/>
                <a:gd name="T63" fmla="*/ 1069 h 1197"/>
                <a:gd name="T64" fmla="*/ 15 w 1482"/>
                <a:gd name="T65" fmla="*/ 1033 h 1197"/>
                <a:gd name="T66" fmla="*/ 0 w 1482"/>
                <a:gd name="T67" fmla="*/ 980 h 1197"/>
                <a:gd name="T68" fmla="*/ 4 w 1482"/>
                <a:gd name="T69" fmla="*/ 745 h 1197"/>
                <a:gd name="T70" fmla="*/ 32 w 1482"/>
                <a:gd name="T71" fmla="*/ 700 h 1197"/>
                <a:gd name="T72" fmla="*/ 79 w 1482"/>
                <a:gd name="T73" fmla="*/ 676 h 1197"/>
                <a:gd name="T74" fmla="*/ 96 w 1482"/>
                <a:gd name="T75" fmla="*/ 538 h 1197"/>
                <a:gd name="T76" fmla="*/ 135 w 1482"/>
                <a:gd name="T77" fmla="*/ 412 h 1197"/>
                <a:gd name="T78" fmla="*/ 195 w 1482"/>
                <a:gd name="T79" fmla="*/ 296 h 1197"/>
                <a:gd name="T80" fmla="*/ 273 w 1482"/>
                <a:gd name="T81" fmla="*/ 196 h 1197"/>
                <a:gd name="T82" fmla="*/ 368 w 1482"/>
                <a:gd name="T83" fmla="*/ 114 h 1197"/>
                <a:gd name="T84" fmla="*/ 480 w 1482"/>
                <a:gd name="T85" fmla="*/ 53 h 1197"/>
                <a:gd name="T86" fmla="*/ 604 w 1482"/>
                <a:gd name="T87" fmla="*/ 13 h 1197"/>
                <a:gd name="T88" fmla="*/ 741 w 1482"/>
                <a:gd name="T89" fmla="*/ 0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2" h="1197">
                  <a:moveTo>
                    <a:pt x="741" y="0"/>
                  </a:moveTo>
                  <a:lnTo>
                    <a:pt x="812" y="3"/>
                  </a:lnTo>
                  <a:lnTo>
                    <a:pt x="878" y="13"/>
                  </a:lnTo>
                  <a:lnTo>
                    <a:pt x="943" y="30"/>
                  </a:lnTo>
                  <a:lnTo>
                    <a:pt x="1003" y="53"/>
                  </a:lnTo>
                  <a:lnTo>
                    <a:pt x="1061" y="81"/>
                  </a:lnTo>
                  <a:lnTo>
                    <a:pt x="1114" y="114"/>
                  </a:lnTo>
                  <a:lnTo>
                    <a:pt x="1164" y="153"/>
                  </a:lnTo>
                  <a:lnTo>
                    <a:pt x="1211" y="196"/>
                  </a:lnTo>
                  <a:lnTo>
                    <a:pt x="1252" y="245"/>
                  </a:lnTo>
                  <a:lnTo>
                    <a:pt x="1289" y="296"/>
                  </a:lnTo>
                  <a:lnTo>
                    <a:pt x="1321" y="353"/>
                  </a:lnTo>
                  <a:lnTo>
                    <a:pt x="1348" y="412"/>
                  </a:lnTo>
                  <a:lnTo>
                    <a:pt x="1370" y="473"/>
                  </a:lnTo>
                  <a:lnTo>
                    <a:pt x="1388" y="538"/>
                  </a:lnTo>
                  <a:lnTo>
                    <a:pt x="1398" y="606"/>
                  </a:lnTo>
                  <a:lnTo>
                    <a:pt x="1404" y="676"/>
                  </a:lnTo>
                  <a:lnTo>
                    <a:pt x="1430" y="684"/>
                  </a:lnTo>
                  <a:lnTo>
                    <a:pt x="1452" y="700"/>
                  </a:lnTo>
                  <a:lnTo>
                    <a:pt x="1468" y="720"/>
                  </a:lnTo>
                  <a:lnTo>
                    <a:pt x="1479" y="745"/>
                  </a:lnTo>
                  <a:lnTo>
                    <a:pt x="1482" y="773"/>
                  </a:lnTo>
                  <a:lnTo>
                    <a:pt x="1482" y="980"/>
                  </a:lnTo>
                  <a:lnTo>
                    <a:pt x="1479" y="1007"/>
                  </a:lnTo>
                  <a:lnTo>
                    <a:pt x="1468" y="1033"/>
                  </a:lnTo>
                  <a:lnTo>
                    <a:pt x="1452" y="1054"/>
                  </a:lnTo>
                  <a:lnTo>
                    <a:pt x="1430" y="1069"/>
                  </a:lnTo>
                  <a:lnTo>
                    <a:pt x="1404" y="1078"/>
                  </a:lnTo>
                  <a:lnTo>
                    <a:pt x="1404" y="1109"/>
                  </a:lnTo>
                  <a:lnTo>
                    <a:pt x="1402" y="1132"/>
                  </a:lnTo>
                  <a:lnTo>
                    <a:pt x="1393" y="1153"/>
                  </a:lnTo>
                  <a:lnTo>
                    <a:pt x="1379" y="1171"/>
                  </a:lnTo>
                  <a:lnTo>
                    <a:pt x="1361" y="1184"/>
                  </a:lnTo>
                  <a:lnTo>
                    <a:pt x="1340" y="1193"/>
                  </a:lnTo>
                  <a:lnTo>
                    <a:pt x="1317" y="1197"/>
                  </a:lnTo>
                  <a:lnTo>
                    <a:pt x="1293" y="1193"/>
                  </a:lnTo>
                  <a:lnTo>
                    <a:pt x="1272" y="1184"/>
                  </a:lnTo>
                  <a:lnTo>
                    <a:pt x="1254" y="1171"/>
                  </a:lnTo>
                  <a:lnTo>
                    <a:pt x="1240" y="1153"/>
                  </a:lnTo>
                  <a:lnTo>
                    <a:pt x="1231" y="1132"/>
                  </a:lnTo>
                  <a:lnTo>
                    <a:pt x="1229" y="1109"/>
                  </a:lnTo>
                  <a:lnTo>
                    <a:pt x="1229" y="1107"/>
                  </a:lnTo>
                  <a:lnTo>
                    <a:pt x="1229" y="1107"/>
                  </a:lnTo>
                  <a:lnTo>
                    <a:pt x="1229" y="765"/>
                  </a:lnTo>
                  <a:lnTo>
                    <a:pt x="254" y="765"/>
                  </a:lnTo>
                  <a:lnTo>
                    <a:pt x="254" y="1107"/>
                  </a:lnTo>
                  <a:lnTo>
                    <a:pt x="254" y="1107"/>
                  </a:lnTo>
                  <a:lnTo>
                    <a:pt x="254" y="1109"/>
                  </a:lnTo>
                  <a:lnTo>
                    <a:pt x="251" y="1132"/>
                  </a:lnTo>
                  <a:lnTo>
                    <a:pt x="242" y="1153"/>
                  </a:lnTo>
                  <a:lnTo>
                    <a:pt x="228" y="1171"/>
                  </a:lnTo>
                  <a:lnTo>
                    <a:pt x="210" y="1184"/>
                  </a:lnTo>
                  <a:lnTo>
                    <a:pt x="190" y="1193"/>
                  </a:lnTo>
                  <a:lnTo>
                    <a:pt x="167" y="1197"/>
                  </a:lnTo>
                  <a:lnTo>
                    <a:pt x="144" y="1193"/>
                  </a:lnTo>
                  <a:lnTo>
                    <a:pt x="122" y="1184"/>
                  </a:lnTo>
                  <a:lnTo>
                    <a:pt x="104" y="1171"/>
                  </a:lnTo>
                  <a:lnTo>
                    <a:pt x="91" y="1153"/>
                  </a:lnTo>
                  <a:lnTo>
                    <a:pt x="82" y="1132"/>
                  </a:lnTo>
                  <a:lnTo>
                    <a:pt x="78" y="1109"/>
                  </a:lnTo>
                  <a:lnTo>
                    <a:pt x="78" y="1109"/>
                  </a:lnTo>
                  <a:lnTo>
                    <a:pt x="78" y="1109"/>
                  </a:lnTo>
                  <a:lnTo>
                    <a:pt x="78" y="1078"/>
                  </a:lnTo>
                  <a:lnTo>
                    <a:pt x="54" y="1069"/>
                  </a:lnTo>
                  <a:lnTo>
                    <a:pt x="32" y="1054"/>
                  </a:lnTo>
                  <a:lnTo>
                    <a:pt x="15" y="1033"/>
                  </a:lnTo>
                  <a:lnTo>
                    <a:pt x="4" y="1007"/>
                  </a:lnTo>
                  <a:lnTo>
                    <a:pt x="0" y="980"/>
                  </a:lnTo>
                  <a:lnTo>
                    <a:pt x="0" y="773"/>
                  </a:lnTo>
                  <a:lnTo>
                    <a:pt x="4" y="745"/>
                  </a:lnTo>
                  <a:lnTo>
                    <a:pt x="15" y="720"/>
                  </a:lnTo>
                  <a:lnTo>
                    <a:pt x="32" y="700"/>
                  </a:lnTo>
                  <a:lnTo>
                    <a:pt x="54" y="684"/>
                  </a:lnTo>
                  <a:lnTo>
                    <a:pt x="79" y="676"/>
                  </a:lnTo>
                  <a:lnTo>
                    <a:pt x="85" y="606"/>
                  </a:lnTo>
                  <a:lnTo>
                    <a:pt x="96" y="538"/>
                  </a:lnTo>
                  <a:lnTo>
                    <a:pt x="113" y="473"/>
                  </a:lnTo>
                  <a:lnTo>
                    <a:pt x="135" y="412"/>
                  </a:lnTo>
                  <a:lnTo>
                    <a:pt x="163" y="353"/>
                  </a:lnTo>
                  <a:lnTo>
                    <a:pt x="195" y="296"/>
                  </a:lnTo>
                  <a:lnTo>
                    <a:pt x="232" y="245"/>
                  </a:lnTo>
                  <a:lnTo>
                    <a:pt x="273" y="196"/>
                  </a:lnTo>
                  <a:lnTo>
                    <a:pt x="319" y="153"/>
                  </a:lnTo>
                  <a:lnTo>
                    <a:pt x="368" y="114"/>
                  </a:lnTo>
                  <a:lnTo>
                    <a:pt x="422" y="81"/>
                  </a:lnTo>
                  <a:lnTo>
                    <a:pt x="480" y="53"/>
                  </a:lnTo>
                  <a:lnTo>
                    <a:pt x="540" y="30"/>
                  </a:lnTo>
                  <a:lnTo>
                    <a:pt x="604" y="13"/>
                  </a:lnTo>
                  <a:lnTo>
                    <a:pt x="672" y="3"/>
                  </a:lnTo>
                  <a:lnTo>
                    <a:pt x="7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ru-RU" sz="1500">
                <a:solidFill>
                  <a:srgbClr val="297FD5">
                    <a:lumMod val="50000"/>
                  </a:srgbClr>
                </a:solidFill>
              </a:endParaRPr>
            </a:p>
          </p:txBody>
        </p:sp>
        <p:sp>
          <p:nvSpPr>
            <p:cNvPr id="124" name="Freeform 18">
              <a:extLst>
                <a:ext uri="{FF2B5EF4-FFF2-40B4-BE49-F238E27FC236}">
                  <a16:creationId xmlns:a16="http://schemas.microsoft.com/office/drawing/2014/main" id="{0931C0A6-131A-4499-5081-7E6C0B0F8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" y="-80"/>
              <a:ext cx="621" cy="436"/>
            </a:xfrm>
            <a:custGeom>
              <a:avLst/>
              <a:gdLst>
                <a:gd name="T0" fmla="*/ 493 w 1861"/>
                <a:gd name="T1" fmla="*/ 0 h 1308"/>
                <a:gd name="T2" fmla="*/ 1370 w 1861"/>
                <a:gd name="T3" fmla="*/ 0 h 1308"/>
                <a:gd name="T4" fmla="*/ 1370 w 1861"/>
                <a:gd name="T5" fmla="*/ 309 h 1308"/>
                <a:gd name="T6" fmla="*/ 1370 w 1861"/>
                <a:gd name="T7" fmla="*/ 326 h 1308"/>
                <a:gd name="T8" fmla="*/ 1365 w 1861"/>
                <a:gd name="T9" fmla="*/ 374 h 1308"/>
                <a:gd name="T10" fmla="*/ 1356 w 1861"/>
                <a:gd name="T11" fmla="*/ 420 h 1308"/>
                <a:gd name="T12" fmla="*/ 1340 w 1861"/>
                <a:gd name="T13" fmla="*/ 467 h 1308"/>
                <a:gd name="T14" fmla="*/ 1321 w 1861"/>
                <a:gd name="T15" fmla="*/ 510 h 1308"/>
                <a:gd name="T16" fmla="*/ 1297 w 1861"/>
                <a:gd name="T17" fmla="*/ 551 h 1308"/>
                <a:gd name="T18" fmla="*/ 1269 w 1861"/>
                <a:gd name="T19" fmla="*/ 588 h 1308"/>
                <a:gd name="T20" fmla="*/ 1237 w 1861"/>
                <a:gd name="T21" fmla="*/ 623 h 1308"/>
                <a:gd name="T22" fmla="*/ 1215 w 1861"/>
                <a:gd name="T23" fmla="*/ 642 h 1308"/>
                <a:gd name="T24" fmla="*/ 1193 w 1861"/>
                <a:gd name="T25" fmla="*/ 660 h 1308"/>
                <a:gd name="T26" fmla="*/ 1166 w 1861"/>
                <a:gd name="T27" fmla="*/ 679 h 1308"/>
                <a:gd name="T28" fmla="*/ 1137 w 1861"/>
                <a:gd name="T29" fmla="*/ 696 h 1308"/>
                <a:gd name="T30" fmla="*/ 1137 w 1861"/>
                <a:gd name="T31" fmla="*/ 891 h 1308"/>
                <a:gd name="T32" fmla="*/ 1443 w 1861"/>
                <a:gd name="T33" fmla="*/ 891 h 1308"/>
                <a:gd name="T34" fmla="*/ 1501 w 1861"/>
                <a:gd name="T35" fmla="*/ 894 h 1308"/>
                <a:gd name="T36" fmla="*/ 1555 w 1861"/>
                <a:gd name="T37" fmla="*/ 906 h 1308"/>
                <a:gd name="T38" fmla="*/ 1606 w 1861"/>
                <a:gd name="T39" fmla="*/ 924 h 1308"/>
                <a:gd name="T40" fmla="*/ 1655 w 1861"/>
                <a:gd name="T41" fmla="*/ 948 h 1308"/>
                <a:gd name="T42" fmla="*/ 1700 w 1861"/>
                <a:gd name="T43" fmla="*/ 978 h 1308"/>
                <a:gd name="T44" fmla="*/ 1739 w 1861"/>
                <a:gd name="T45" fmla="*/ 1014 h 1308"/>
                <a:gd name="T46" fmla="*/ 1775 w 1861"/>
                <a:gd name="T47" fmla="*/ 1053 h 1308"/>
                <a:gd name="T48" fmla="*/ 1805 w 1861"/>
                <a:gd name="T49" fmla="*/ 1098 h 1308"/>
                <a:gd name="T50" fmla="*/ 1829 w 1861"/>
                <a:gd name="T51" fmla="*/ 1146 h 1308"/>
                <a:gd name="T52" fmla="*/ 1847 w 1861"/>
                <a:gd name="T53" fmla="*/ 1197 h 1308"/>
                <a:gd name="T54" fmla="*/ 1859 w 1861"/>
                <a:gd name="T55" fmla="*/ 1252 h 1308"/>
                <a:gd name="T56" fmla="*/ 1861 w 1861"/>
                <a:gd name="T57" fmla="*/ 1308 h 1308"/>
                <a:gd name="T58" fmla="*/ 0 w 1861"/>
                <a:gd name="T59" fmla="*/ 1308 h 1308"/>
                <a:gd name="T60" fmla="*/ 4 w 1861"/>
                <a:gd name="T61" fmla="*/ 1252 h 1308"/>
                <a:gd name="T62" fmla="*/ 16 w 1861"/>
                <a:gd name="T63" fmla="*/ 1197 h 1308"/>
                <a:gd name="T64" fmla="*/ 34 w 1861"/>
                <a:gd name="T65" fmla="*/ 1146 h 1308"/>
                <a:gd name="T66" fmla="*/ 57 w 1861"/>
                <a:gd name="T67" fmla="*/ 1098 h 1308"/>
                <a:gd name="T68" fmla="*/ 88 w 1861"/>
                <a:gd name="T69" fmla="*/ 1053 h 1308"/>
                <a:gd name="T70" fmla="*/ 122 w 1861"/>
                <a:gd name="T71" fmla="*/ 1014 h 1308"/>
                <a:gd name="T72" fmla="*/ 163 w 1861"/>
                <a:gd name="T73" fmla="*/ 978 h 1308"/>
                <a:gd name="T74" fmla="*/ 207 w 1861"/>
                <a:gd name="T75" fmla="*/ 948 h 1308"/>
                <a:gd name="T76" fmla="*/ 256 w 1861"/>
                <a:gd name="T77" fmla="*/ 924 h 1308"/>
                <a:gd name="T78" fmla="*/ 307 w 1861"/>
                <a:gd name="T79" fmla="*/ 906 h 1308"/>
                <a:gd name="T80" fmla="*/ 362 w 1861"/>
                <a:gd name="T81" fmla="*/ 894 h 1308"/>
                <a:gd name="T82" fmla="*/ 418 w 1861"/>
                <a:gd name="T83" fmla="*/ 891 h 1308"/>
                <a:gd name="T84" fmla="*/ 726 w 1861"/>
                <a:gd name="T85" fmla="*/ 891 h 1308"/>
                <a:gd name="T86" fmla="*/ 726 w 1861"/>
                <a:gd name="T87" fmla="*/ 696 h 1308"/>
                <a:gd name="T88" fmla="*/ 681 w 1861"/>
                <a:gd name="T89" fmla="*/ 669 h 1308"/>
                <a:gd name="T90" fmla="*/ 642 w 1861"/>
                <a:gd name="T91" fmla="*/ 638 h 1308"/>
                <a:gd name="T92" fmla="*/ 604 w 1861"/>
                <a:gd name="T93" fmla="*/ 602 h 1308"/>
                <a:gd name="T94" fmla="*/ 572 w 1861"/>
                <a:gd name="T95" fmla="*/ 561 h 1308"/>
                <a:gd name="T96" fmla="*/ 545 w 1861"/>
                <a:gd name="T97" fmla="*/ 518 h 1308"/>
                <a:gd name="T98" fmla="*/ 524 w 1861"/>
                <a:gd name="T99" fmla="*/ 470 h 1308"/>
                <a:gd name="T100" fmla="*/ 507 w 1861"/>
                <a:gd name="T101" fmla="*/ 420 h 1308"/>
                <a:gd name="T102" fmla="*/ 497 w 1861"/>
                <a:gd name="T103" fmla="*/ 365 h 1308"/>
                <a:gd name="T104" fmla="*/ 493 w 1861"/>
                <a:gd name="T105" fmla="*/ 309 h 1308"/>
                <a:gd name="T106" fmla="*/ 493 w 1861"/>
                <a:gd name="T107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61" h="1308">
                  <a:moveTo>
                    <a:pt x="493" y="0"/>
                  </a:moveTo>
                  <a:lnTo>
                    <a:pt x="1370" y="0"/>
                  </a:lnTo>
                  <a:lnTo>
                    <a:pt x="1370" y="309"/>
                  </a:lnTo>
                  <a:lnTo>
                    <a:pt x="1370" y="326"/>
                  </a:lnTo>
                  <a:lnTo>
                    <a:pt x="1365" y="374"/>
                  </a:lnTo>
                  <a:lnTo>
                    <a:pt x="1356" y="420"/>
                  </a:lnTo>
                  <a:lnTo>
                    <a:pt x="1340" y="467"/>
                  </a:lnTo>
                  <a:lnTo>
                    <a:pt x="1321" y="510"/>
                  </a:lnTo>
                  <a:lnTo>
                    <a:pt x="1297" y="551"/>
                  </a:lnTo>
                  <a:lnTo>
                    <a:pt x="1269" y="588"/>
                  </a:lnTo>
                  <a:lnTo>
                    <a:pt x="1237" y="623"/>
                  </a:lnTo>
                  <a:lnTo>
                    <a:pt x="1215" y="642"/>
                  </a:lnTo>
                  <a:lnTo>
                    <a:pt x="1193" y="660"/>
                  </a:lnTo>
                  <a:lnTo>
                    <a:pt x="1166" y="679"/>
                  </a:lnTo>
                  <a:lnTo>
                    <a:pt x="1137" y="696"/>
                  </a:lnTo>
                  <a:lnTo>
                    <a:pt x="1137" y="891"/>
                  </a:lnTo>
                  <a:lnTo>
                    <a:pt x="1443" y="891"/>
                  </a:lnTo>
                  <a:lnTo>
                    <a:pt x="1501" y="894"/>
                  </a:lnTo>
                  <a:lnTo>
                    <a:pt x="1555" y="906"/>
                  </a:lnTo>
                  <a:lnTo>
                    <a:pt x="1606" y="924"/>
                  </a:lnTo>
                  <a:lnTo>
                    <a:pt x="1655" y="948"/>
                  </a:lnTo>
                  <a:lnTo>
                    <a:pt x="1700" y="978"/>
                  </a:lnTo>
                  <a:lnTo>
                    <a:pt x="1739" y="1014"/>
                  </a:lnTo>
                  <a:lnTo>
                    <a:pt x="1775" y="1053"/>
                  </a:lnTo>
                  <a:lnTo>
                    <a:pt x="1805" y="1098"/>
                  </a:lnTo>
                  <a:lnTo>
                    <a:pt x="1829" y="1146"/>
                  </a:lnTo>
                  <a:lnTo>
                    <a:pt x="1847" y="1197"/>
                  </a:lnTo>
                  <a:lnTo>
                    <a:pt x="1859" y="1252"/>
                  </a:lnTo>
                  <a:lnTo>
                    <a:pt x="1861" y="1308"/>
                  </a:lnTo>
                  <a:lnTo>
                    <a:pt x="0" y="1308"/>
                  </a:lnTo>
                  <a:lnTo>
                    <a:pt x="4" y="1252"/>
                  </a:lnTo>
                  <a:lnTo>
                    <a:pt x="16" y="1197"/>
                  </a:lnTo>
                  <a:lnTo>
                    <a:pt x="34" y="1146"/>
                  </a:lnTo>
                  <a:lnTo>
                    <a:pt x="57" y="1098"/>
                  </a:lnTo>
                  <a:lnTo>
                    <a:pt x="88" y="1053"/>
                  </a:lnTo>
                  <a:lnTo>
                    <a:pt x="122" y="1014"/>
                  </a:lnTo>
                  <a:lnTo>
                    <a:pt x="163" y="978"/>
                  </a:lnTo>
                  <a:lnTo>
                    <a:pt x="207" y="948"/>
                  </a:lnTo>
                  <a:lnTo>
                    <a:pt x="256" y="924"/>
                  </a:lnTo>
                  <a:lnTo>
                    <a:pt x="307" y="906"/>
                  </a:lnTo>
                  <a:lnTo>
                    <a:pt x="362" y="894"/>
                  </a:lnTo>
                  <a:lnTo>
                    <a:pt x="418" y="891"/>
                  </a:lnTo>
                  <a:lnTo>
                    <a:pt x="726" y="891"/>
                  </a:lnTo>
                  <a:lnTo>
                    <a:pt x="726" y="696"/>
                  </a:lnTo>
                  <a:lnTo>
                    <a:pt x="681" y="669"/>
                  </a:lnTo>
                  <a:lnTo>
                    <a:pt x="642" y="638"/>
                  </a:lnTo>
                  <a:lnTo>
                    <a:pt x="604" y="602"/>
                  </a:lnTo>
                  <a:lnTo>
                    <a:pt x="572" y="561"/>
                  </a:lnTo>
                  <a:lnTo>
                    <a:pt x="545" y="518"/>
                  </a:lnTo>
                  <a:lnTo>
                    <a:pt x="524" y="470"/>
                  </a:lnTo>
                  <a:lnTo>
                    <a:pt x="507" y="420"/>
                  </a:lnTo>
                  <a:lnTo>
                    <a:pt x="497" y="365"/>
                  </a:lnTo>
                  <a:lnTo>
                    <a:pt x="493" y="309"/>
                  </a:lnTo>
                  <a:lnTo>
                    <a:pt x="4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ru-RU" sz="1500">
                <a:solidFill>
                  <a:srgbClr val="297FD5">
                    <a:lumMod val="50000"/>
                  </a:srgbClr>
                </a:solidFill>
              </a:endParaRPr>
            </a:p>
          </p:txBody>
        </p:sp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7F1C036D-A7C8-7E30-C3FE-FEF092C1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" y="-352"/>
              <a:ext cx="494" cy="399"/>
            </a:xfrm>
            <a:custGeom>
              <a:avLst/>
              <a:gdLst>
                <a:gd name="T0" fmla="*/ 811 w 1483"/>
                <a:gd name="T1" fmla="*/ 2 h 1196"/>
                <a:gd name="T2" fmla="*/ 941 w 1483"/>
                <a:gd name="T3" fmla="*/ 29 h 1196"/>
                <a:gd name="T4" fmla="*/ 1061 w 1483"/>
                <a:gd name="T5" fmla="*/ 80 h 1196"/>
                <a:gd name="T6" fmla="*/ 1163 w 1483"/>
                <a:gd name="T7" fmla="*/ 152 h 1196"/>
                <a:gd name="T8" fmla="*/ 1250 w 1483"/>
                <a:gd name="T9" fmla="*/ 244 h 1196"/>
                <a:gd name="T10" fmla="*/ 1320 w 1483"/>
                <a:gd name="T11" fmla="*/ 352 h 1196"/>
                <a:gd name="T12" fmla="*/ 1370 w 1483"/>
                <a:gd name="T13" fmla="*/ 472 h 1196"/>
                <a:gd name="T14" fmla="*/ 1398 w 1483"/>
                <a:gd name="T15" fmla="*/ 606 h 1196"/>
                <a:gd name="T16" fmla="*/ 1429 w 1483"/>
                <a:gd name="T17" fmla="*/ 684 h 1196"/>
                <a:gd name="T18" fmla="*/ 1467 w 1483"/>
                <a:gd name="T19" fmla="*/ 720 h 1196"/>
                <a:gd name="T20" fmla="*/ 1483 w 1483"/>
                <a:gd name="T21" fmla="*/ 772 h 1196"/>
                <a:gd name="T22" fmla="*/ 1479 w 1483"/>
                <a:gd name="T23" fmla="*/ 1008 h 1196"/>
                <a:gd name="T24" fmla="*/ 1451 w 1483"/>
                <a:gd name="T25" fmla="*/ 1053 h 1196"/>
                <a:gd name="T26" fmla="*/ 1404 w 1483"/>
                <a:gd name="T27" fmla="*/ 1077 h 1196"/>
                <a:gd name="T28" fmla="*/ 1401 w 1483"/>
                <a:gd name="T29" fmla="*/ 1132 h 1196"/>
                <a:gd name="T30" fmla="*/ 1379 w 1483"/>
                <a:gd name="T31" fmla="*/ 1171 h 1196"/>
                <a:gd name="T32" fmla="*/ 1339 w 1483"/>
                <a:gd name="T33" fmla="*/ 1193 h 1196"/>
                <a:gd name="T34" fmla="*/ 1293 w 1483"/>
                <a:gd name="T35" fmla="*/ 1193 h 1196"/>
                <a:gd name="T36" fmla="*/ 1254 w 1483"/>
                <a:gd name="T37" fmla="*/ 1171 h 1196"/>
                <a:gd name="T38" fmla="*/ 1231 w 1483"/>
                <a:gd name="T39" fmla="*/ 1132 h 1196"/>
                <a:gd name="T40" fmla="*/ 1229 w 1483"/>
                <a:gd name="T41" fmla="*/ 1107 h 1196"/>
                <a:gd name="T42" fmla="*/ 1229 w 1483"/>
                <a:gd name="T43" fmla="*/ 765 h 1196"/>
                <a:gd name="T44" fmla="*/ 254 w 1483"/>
                <a:gd name="T45" fmla="*/ 1107 h 1196"/>
                <a:gd name="T46" fmla="*/ 254 w 1483"/>
                <a:gd name="T47" fmla="*/ 1108 h 1196"/>
                <a:gd name="T48" fmla="*/ 242 w 1483"/>
                <a:gd name="T49" fmla="*/ 1153 h 1196"/>
                <a:gd name="T50" fmla="*/ 210 w 1483"/>
                <a:gd name="T51" fmla="*/ 1185 h 1196"/>
                <a:gd name="T52" fmla="*/ 166 w 1483"/>
                <a:gd name="T53" fmla="*/ 1196 h 1196"/>
                <a:gd name="T54" fmla="*/ 122 w 1483"/>
                <a:gd name="T55" fmla="*/ 1185 h 1196"/>
                <a:gd name="T56" fmla="*/ 90 w 1483"/>
                <a:gd name="T57" fmla="*/ 1153 h 1196"/>
                <a:gd name="T58" fmla="*/ 78 w 1483"/>
                <a:gd name="T59" fmla="*/ 1108 h 1196"/>
                <a:gd name="T60" fmla="*/ 53 w 1483"/>
                <a:gd name="T61" fmla="*/ 1068 h 1196"/>
                <a:gd name="T62" fmla="*/ 14 w 1483"/>
                <a:gd name="T63" fmla="*/ 1032 h 1196"/>
                <a:gd name="T64" fmla="*/ 0 w 1483"/>
                <a:gd name="T65" fmla="*/ 980 h 1196"/>
                <a:gd name="T66" fmla="*/ 4 w 1483"/>
                <a:gd name="T67" fmla="*/ 745 h 1196"/>
                <a:gd name="T68" fmla="*/ 31 w 1483"/>
                <a:gd name="T69" fmla="*/ 699 h 1196"/>
                <a:gd name="T70" fmla="*/ 78 w 1483"/>
                <a:gd name="T71" fmla="*/ 675 h 1196"/>
                <a:gd name="T72" fmla="*/ 95 w 1483"/>
                <a:gd name="T73" fmla="*/ 538 h 1196"/>
                <a:gd name="T74" fmla="*/ 135 w 1483"/>
                <a:gd name="T75" fmla="*/ 411 h 1196"/>
                <a:gd name="T76" fmla="*/ 194 w 1483"/>
                <a:gd name="T77" fmla="*/ 296 h 1196"/>
                <a:gd name="T78" fmla="*/ 272 w 1483"/>
                <a:gd name="T79" fmla="*/ 196 h 1196"/>
                <a:gd name="T80" fmla="*/ 368 w 1483"/>
                <a:gd name="T81" fmla="*/ 114 h 1196"/>
                <a:gd name="T82" fmla="*/ 480 w 1483"/>
                <a:gd name="T83" fmla="*/ 52 h 1196"/>
                <a:gd name="T84" fmla="*/ 604 w 1483"/>
                <a:gd name="T85" fmla="*/ 12 h 1196"/>
                <a:gd name="T86" fmla="*/ 741 w 1483"/>
                <a:gd name="T87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3" h="1196">
                  <a:moveTo>
                    <a:pt x="741" y="0"/>
                  </a:moveTo>
                  <a:lnTo>
                    <a:pt x="811" y="2"/>
                  </a:lnTo>
                  <a:lnTo>
                    <a:pt x="879" y="12"/>
                  </a:lnTo>
                  <a:lnTo>
                    <a:pt x="941" y="29"/>
                  </a:lnTo>
                  <a:lnTo>
                    <a:pt x="1003" y="52"/>
                  </a:lnTo>
                  <a:lnTo>
                    <a:pt x="1061" y="80"/>
                  </a:lnTo>
                  <a:lnTo>
                    <a:pt x="1115" y="114"/>
                  </a:lnTo>
                  <a:lnTo>
                    <a:pt x="1163" y="152"/>
                  </a:lnTo>
                  <a:lnTo>
                    <a:pt x="1209" y="196"/>
                  </a:lnTo>
                  <a:lnTo>
                    <a:pt x="1250" y="244"/>
                  </a:lnTo>
                  <a:lnTo>
                    <a:pt x="1288" y="296"/>
                  </a:lnTo>
                  <a:lnTo>
                    <a:pt x="1320" y="352"/>
                  </a:lnTo>
                  <a:lnTo>
                    <a:pt x="1348" y="411"/>
                  </a:lnTo>
                  <a:lnTo>
                    <a:pt x="1370" y="472"/>
                  </a:lnTo>
                  <a:lnTo>
                    <a:pt x="1386" y="538"/>
                  </a:lnTo>
                  <a:lnTo>
                    <a:pt x="1398" y="606"/>
                  </a:lnTo>
                  <a:lnTo>
                    <a:pt x="1403" y="675"/>
                  </a:lnTo>
                  <a:lnTo>
                    <a:pt x="1429" y="684"/>
                  </a:lnTo>
                  <a:lnTo>
                    <a:pt x="1451" y="699"/>
                  </a:lnTo>
                  <a:lnTo>
                    <a:pt x="1467" y="720"/>
                  </a:lnTo>
                  <a:lnTo>
                    <a:pt x="1479" y="745"/>
                  </a:lnTo>
                  <a:lnTo>
                    <a:pt x="1483" y="772"/>
                  </a:lnTo>
                  <a:lnTo>
                    <a:pt x="1483" y="980"/>
                  </a:lnTo>
                  <a:lnTo>
                    <a:pt x="1479" y="1008"/>
                  </a:lnTo>
                  <a:lnTo>
                    <a:pt x="1467" y="1032"/>
                  </a:lnTo>
                  <a:lnTo>
                    <a:pt x="1451" y="1053"/>
                  </a:lnTo>
                  <a:lnTo>
                    <a:pt x="1429" y="1068"/>
                  </a:lnTo>
                  <a:lnTo>
                    <a:pt x="1404" y="1077"/>
                  </a:lnTo>
                  <a:lnTo>
                    <a:pt x="1404" y="1108"/>
                  </a:lnTo>
                  <a:lnTo>
                    <a:pt x="1401" y="1132"/>
                  </a:lnTo>
                  <a:lnTo>
                    <a:pt x="1392" y="1153"/>
                  </a:lnTo>
                  <a:lnTo>
                    <a:pt x="1379" y="1171"/>
                  </a:lnTo>
                  <a:lnTo>
                    <a:pt x="1361" y="1185"/>
                  </a:lnTo>
                  <a:lnTo>
                    <a:pt x="1339" y="1193"/>
                  </a:lnTo>
                  <a:lnTo>
                    <a:pt x="1316" y="1196"/>
                  </a:lnTo>
                  <a:lnTo>
                    <a:pt x="1293" y="1193"/>
                  </a:lnTo>
                  <a:lnTo>
                    <a:pt x="1271" y="1185"/>
                  </a:lnTo>
                  <a:lnTo>
                    <a:pt x="1254" y="1171"/>
                  </a:lnTo>
                  <a:lnTo>
                    <a:pt x="1240" y="1153"/>
                  </a:lnTo>
                  <a:lnTo>
                    <a:pt x="1231" y="1132"/>
                  </a:lnTo>
                  <a:lnTo>
                    <a:pt x="1229" y="1108"/>
                  </a:lnTo>
                  <a:lnTo>
                    <a:pt x="1229" y="1107"/>
                  </a:lnTo>
                  <a:lnTo>
                    <a:pt x="1229" y="1107"/>
                  </a:lnTo>
                  <a:lnTo>
                    <a:pt x="1229" y="765"/>
                  </a:lnTo>
                  <a:lnTo>
                    <a:pt x="254" y="765"/>
                  </a:lnTo>
                  <a:lnTo>
                    <a:pt x="254" y="1107"/>
                  </a:lnTo>
                  <a:lnTo>
                    <a:pt x="254" y="1107"/>
                  </a:lnTo>
                  <a:lnTo>
                    <a:pt x="254" y="1108"/>
                  </a:lnTo>
                  <a:lnTo>
                    <a:pt x="250" y="1132"/>
                  </a:lnTo>
                  <a:lnTo>
                    <a:pt x="242" y="1153"/>
                  </a:lnTo>
                  <a:lnTo>
                    <a:pt x="228" y="1171"/>
                  </a:lnTo>
                  <a:lnTo>
                    <a:pt x="210" y="1185"/>
                  </a:lnTo>
                  <a:lnTo>
                    <a:pt x="190" y="1193"/>
                  </a:lnTo>
                  <a:lnTo>
                    <a:pt x="166" y="1196"/>
                  </a:lnTo>
                  <a:lnTo>
                    <a:pt x="142" y="1193"/>
                  </a:lnTo>
                  <a:lnTo>
                    <a:pt x="122" y="1185"/>
                  </a:lnTo>
                  <a:lnTo>
                    <a:pt x="104" y="1171"/>
                  </a:lnTo>
                  <a:lnTo>
                    <a:pt x="90" y="1153"/>
                  </a:lnTo>
                  <a:lnTo>
                    <a:pt x="81" y="1132"/>
                  </a:lnTo>
                  <a:lnTo>
                    <a:pt x="78" y="1108"/>
                  </a:lnTo>
                  <a:lnTo>
                    <a:pt x="78" y="1077"/>
                  </a:lnTo>
                  <a:lnTo>
                    <a:pt x="53" y="1068"/>
                  </a:lnTo>
                  <a:lnTo>
                    <a:pt x="31" y="1053"/>
                  </a:lnTo>
                  <a:lnTo>
                    <a:pt x="14" y="1032"/>
                  </a:lnTo>
                  <a:lnTo>
                    <a:pt x="4" y="1008"/>
                  </a:lnTo>
                  <a:lnTo>
                    <a:pt x="0" y="980"/>
                  </a:lnTo>
                  <a:lnTo>
                    <a:pt x="0" y="772"/>
                  </a:lnTo>
                  <a:lnTo>
                    <a:pt x="4" y="745"/>
                  </a:lnTo>
                  <a:lnTo>
                    <a:pt x="14" y="720"/>
                  </a:lnTo>
                  <a:lnTo>
                    <a:pt x="31" y="699"/>
                  </a:lnTo>
                  <a:lnTo>
                    <a:pt x="53" y="684"/>
                  </a:lnTo>
                  <a:lnTo>
                    <a:pt x="78" y="675"/>
                  </a:lnTo>
                  <a:lnTo>
                    <a:pt x="85" y="606"/>
                  </a:lnTo>
                  <a:lnTo>
                    <a:pt x="95" y="538"/>
                  </a:lnTo>
                  <a:lnTo>
                    <a:pt x="113" y="472"/>
                  </a:lnTo>
                  <a:lnTo>
                    <a:pt x="135" y="411"/>
                  </a:lnTo>
                  <a:lnTo>
                    <a:pt x="162" y="352"/>
                  </a:lnTo>
                  <a:lnTo>
                    <a:pt x="194" y="296"/>
                  </a:lnTo>
                  <a:lnTo>
                    <a:pt x="231" y="244"/>
                  </a:lnTo>
                  <a:lnTo>
                    <a:pt x="272" y="196"/>
                  </a:lnTo>
                  <a:lnTo>
                    <a:pt x="318" y="152"/>
                  </a:lnTo>
                  <a:lnTo>
                    <a:pt x="368" y="114"/>
                  </a:lnTo>
                  <a:lnTo>
                    <a:pt x="422" y="80"/>
                  </a:lnTo>
                  <a:lnTo>
                    <a:pt x="480" y="52"/>
                  </a:lnTo>
                  <a:lnTo>
                    <a:pt x="540" y="29"/>
                  </a:lnTo>
                  <a:lnTo>
                    <a:pt x="604" y="12"/>
                  </a:lnTo>
                  <a:lnTo>
                    <a:pt x="671" y="2"/>
                  </a:lnTo>
                  <a:lnTo>
                    <a:pt x="7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ru-RU" sz="1500">
                <a:solidFill>
                  <a:srgbClr val="297FD5">
                    <a:lumMod val="50000"/>
                  </a:srgbClr>
                </a:solidFill>
              </a:endParaRPr>
            </a:p>
          </p:txBody>
        </p:sp>
        <p:sp>
          <p:nvSpPr>
            <p:cNvPr id="126" name="Freeform 20">
              <a:extLst>
                <a:ext uri="{FF2B5EF4-FFF2-40B4-BE49-F238E27FC236}">
                  <a16:creationId xmlns:a16="http://schemas.microsoft.com/office/drawing/2014/main" id="{72DB076A-ECAD-CBCF-9B2E-0FC5EA594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6" y="442"/>
              <a:ext cx="1345" cy="413"/>
            </a:xfrm>
            <a:custGeom>
              <a:avLst/>
              <a:gdLst>
                <a:gd name="T0" fmla="*/ 2771 w 4036"/>
                <a:gd name="T1" fmla="*/ 629 h 1239"/>
                <a:gd name="T2" fmla="*/ 2797 w 4036"/>
                <a:gd name="T3" fmla="*/ 700 h 1239"/>
                <a:gd name="T4" fmla="*/ 2861 w 4036"/>
                <a:gd name="T5" fmla="*/ 740 h 1239"/>
                <a:gd name="T6" fmla="*/ 2940 w 4036"/>
                <a:gd name="T7" fmla="*/ 730 h 1239"/>
                <a:gd name="T8" fmla="*/ 2980 w 4036"/>
                <a:gd name="T9" fmla="*/ 590 h 1239"/>
                <a:gd name="T10" fmla="*/ 2915 w 4036"/>
                <a:gd name="T11" fmla="*/ 659 h 1239"/>
                <a:gd name="T12" fmla="*/ 2887 w 4036"/>
                <a:gd name="T13" fmla="*/ 667 h 1239"/>
                <a:gd name="T14" fmla="*/ 2876 w 4036"/>
                <a:gd name="T15" fmla="*/ 590 h 1239"/>
                <a:gd name="T16" fmla="*/ 3108 w 4036"/>
                <a:gd name="T17" fmla="*/ 0 h 1239"/>
                <a:gd name="T18" fmla="*/ 3244 w 4036"/>
                <a:gd name="T19" fmla="*/ 32 h 1239"/>
                <a:gd name="T20" fmla="*/ 3347 w 4036"/>
                <a:gd name="T21" fmla="*/ 120 h 1239"/>
                <a:gd name="T22" fmla="*/ 3399 w 4036"/>
                <a:gd name="T23" fmla="*/ 247 h 1239"/>
                <a:gd name="T24" fmla="*/ 3934 w 4036"/>
                <a:gd name="T25" fmla="*/ 499 h 1239"/>
                <a:gd name="T26" fmla="*/ 4005 w 4036"/>
                <a:gd name="T27" fmla="*/ 558 h 1239"/>
                <a:gd name="T28" fmla="*/ 4036 w 4036"/>
                <a:gd name="T29" fmla="*/ 643 h 1239"/>
                <a:gd name="T30" fmla="*/ 4020 w 4036"/>
                <a:gd name="T31" fmla="*/ 734 h 1239"/>
                <a:gd name="T32" fmla="*/ 3971 w 4036"/>
                <a:gd name="T33" fmla="*/ 804 h 1239"/>
                <a:gd name="T34" fmla="*/ 3898 w 4036"/>
                <a:gd name="T35" fmla="*/ 873 h 1239"/>
                <a:gd name="T36" fmla="*/ 3816 w 4036"/>
                <a:gd name="T37" fmla="*/ 918 h 1239"/>
                <a:gd name="T38" fmla="*/ 3741 w 4036"/>
                <a:gd name="T39" fmla="*/ 917 h 1239"/>
                <a:gd name="T40" fmla="*/ 3220 w 4036"/>
                <a:gd name="T41" fmla="*/ 902 h 1239"/>
                <a:gd name="T42" fmla="*/ 3178 w 4036"/>
                <a:gd name="T43" fmla="*/ 968 h 1239"/>
                <a:gd name="T44" fmla="*/ 3102 w 4036"/>
                <a:gd name="T45" fmla="*/ 995 h 1239"/>
                <a:gd name="T46" fmla="*/ 3025 w 4036"/>
                <a:gd name="T47" fmla="*/ 968 h 1239"/>
                <a:gd name="T48" fmla="*/ 2983 w 4036"/>
                <a:gd name="T49" fmla="*/ 902 h 1239"/>
                <a:gd name="T50" fmla="*/ 2952 w 4036"/>
                <a:gd name="T51" fmla="*/ 784 h 1239"/>
                <a:gd name="T52" fmla="*/ 2853 w 4036"/>
                <a:gd name="T53" fmla="*/ 793 h 1239"/>
                <a:gd name="T54" fmla="*/ 2767 w 4036"/>
                <a:gd name="T55" fmla="*/ 747 h 1239"/>
                <a:gd name="T56" fmla="*/ 2721 w 4036"/>
                <a:gd name="T57" fmla="*/ 662 h 1239"/>
                <a:gd name="T58" fmla="*/ 2722 w 4036"/>
                <a:gd name="T59" fmla="*/ 590 h 1239"/>
                <a:gd name="T60" fmla="*/ 2424 w 4036"/>
                <a:gd name="T61" fmla="*/ 1081 h 1239"/>
                <a:gd name="T62" fmla="*/ 2370 w 4036"/>
                <a:gd name="T63" fmla="*/ 1181 h 1239"/>
                <a:gd name="T64" fmla="*/ 2270 w 4036"/>
                <a:gd name="T65" fmla="*/ 1235 h 1239"/>
                <a:gd name="T66" fmla="*/ 2154 w 4036"/>
                <a:gd name="T67" fmla="*/ 1223 h 1239"/>
                <a:gd name="T68" fmla="*/ 2067 w 4036"/>
                <a:gd name="T69" fmla="*/ 1151 h 1239"/>
                <a:gd name="T70" fmla="*/ 2034 w 4036"/>
                <a:gd name="T71" fmla="*/ 1041 h 1239"/>
                <a:gd name="T72" fmla="*/ 66 w 4036"/>
                <a:gd name="T73" fmla="*/ 588 h 1239"/>
                <a:gd name="T74" fmla="*/ 13 w 4036"/>
                <a:gd name="T75" fmla="*/ 545 h 1239"/>
                <a:gd name="T76" fmla="*/ 4 w 4036"/>
                <a:gd name="T77" fmla="*/ 476 h 1239"/>
                <a:gd name="T78" fmla="*/ 45 w 4036"/>
                <a:gd name="T79" fmla="*/ 422 h 1239"/>
                <a:gd name="T80" fmla="*/ 150 w 4036"/>
                <a:gd name="T81" fmla="*/ 410 h 1239"/>
                <a:gd name="T82" fmla="*/ 163 w 4036"/>
                <a:gd name="T83" fmla="*/ 305 h 1239"/>
                <a:gd name="T84" fmla="*/ 215 w 4036"/>
                <a:gd name="T85" fmla="*/ 278 h 1239"/>
                <a:gd name="T86" fmla="*/ 268 w 4036"/>
                <a:gd name="T87" fmla="*/ 305 h 1239"/>
                <a:gd name="T88" fmla="*/ 281 w 4036"/>
                <a:gd name="T89" fmla="*/ 410 h 1239"/>
                <a:gd name="T90" fmla="*/ 717 w 4036"/>
                <a:gd name="T91" fmla="*/ 410 h 1239"/>
                <a:gd name="T92" fmla="*/ 747 w 4036"/>
                <a:gd name="T93" fmla="*/ 310 h 1239"/>
                <a:gd name="T94" fmla="*/ 828 w 4036"/>
                <a:gd name="T95" fmla="*/ 243 h 1239"/>
                <a:gd name="T96" fmla="*/ 1080 w 4036"/>
                <a:gd name="T97" fmla="*/ 229 h 1239"/>
                <a:gd name="T98" fmla="*/ 1136 w 4036"/>
                <a:gd name="T99" fmla="*/ 111 h 1239"/>
                <a:gd name="T100" fmla="*/ 1237 w 4036"/>
                <a:gd name="T101" fmla="*/ 29 h 1239"/>
                <a:gd name="T102" fmla="*/ 1368 w 4036"/>
                <a:gd name="T103" fmla="*/ 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36" h="1239">
                  <a:moveTo>
                    <a:pt x="2778" y="590"/>
                  </a:moveTo>
                  <a:lnTo>
                    <a:pt x="2774" y="609"/>
                  </a:lnTo>
                  <a:lnTo>
                    <a:pt x="2771" y="629"/>
                  </a:lnTo>
                  <a:lnTo>
                    <a:pt x="2775" y="654"/>
                  </a:lnTo>
                  <a:lnTo>
                    <a:pt x="2783" y="679"/>
                  </a:lnTo>
                  <a:lnTo>
                    <a:pt x="2797" y="700"/>
                  </a:lnTo>
                  <a:lnTo>
                    <a:pt x="2815" y="718"/>
                  </a:lnTo>
                  <a:lnTo>
                    <a:pt x="2836" y="731"/>
                  </a:lnTo>
                  <a:lnTo>
                    <a:pt x="2861" y="740"/>
                  </a:lnTo>
                  <a:lnTo>
                    <a:pt x="2887" y="743"/>
                  </a:lnTo>
                  <a:lnTo>
                    <a:pt x="2915" y="740"/>
                  </a:lnTo>
                  <a:lnTo>
                    <a:pt x="2940" y="730"/>
                  </a:lnTo>
                  <a:lnTo>
                    <a:pt x="2962" y="715"/>
                  </a:lnTo>
                  <a:lnTo>
                    <a:pt x="2980" y="695"/>
                  </a:lnTo>
                  <a:lnTo>
                    <a:pt x="2980" y="590"/>
                  </a:lnTo>
                  <a:lnTo>
                    <a:pt x="2917" y="590"/>
                  </a:lnTo>
                  <a:lnTo>
                    <a:pt x="2917" y="649"/>
                  </a:lnTo>
                  <a:lnTo>
                    <a:pt x="2915" y="659"/>
                  </a:lnTo>
                  <a:lnTo>
                    <a:pt x="2907" y="667"/>
                  </a:lnTo>
                  <a:lnTo>
                    <a:pt x="2897" y="670"/>
                  </a:lnTo>
                  <a:lnTo>
                    <a:pt x="2887" y="667"/>
                  </a:lnTo>
                  <a:lnTo>
                    <a:pt x="2879" y="659"/>
                  </a:lnTo>
                  <a:lnTo>
                    <a:pt x="2876" y="649"/>
                  </a:lnTo>
                  <a:lnTo>
                    <a:pt x="2876" y="590"/>
                  </a:lnTo>
                  <a:lnTo>
                    <a:pt x="2778" y="590"/>
                  </a:lnTo>
                  <a:close/>
                  <a:moveTo>
                    <a:pt x="1368" y="0"/>
                  </a:moveTo>
                  <a:lnTo>
                    <a:pt x="3108" y="0"/>
                  </a:lnTo>
                  <a:lnTo>
                    <a:pt x="3156" y="3"/>
                  </a:lnTo>
                  <a:lnTo>
                    <a:pt x="3202" y="14"/>
                  </a:lnTo>
                  <a:lnTo>
                    <a:pt x="3244" y="32"/>
                  </a:lnTo>
                  <a:lnTo>
                    <a:pt x="3283" y="56"/>
                  </a:lnTo>
                  <a:lnTo>
                    <a:pt x="3317" y="85"/>
                  </a:lnTo>
                  <a:lnTo>
                    <a:pt x="3347" y="120"/>
                  </a:lnTo>
                  <a:lnTo>
                    <a:pt x="3371" y="158"/>
                  </a:lnTo>
                  <a:lnTo>
                    <a:pt x="3389" y="201"/>
                  </a:lnTo>
                  <a:lnTo>
                    <a:pt x="3399" y="247"/>
                  </a:lnTo>
                  <a:lnTo>
                    <a:pt x="3405" y="294"/>
                  </a:lnTo>
                  <a:lnTo>
                    <a:pt x="3403" y="306"/>
                  </a:lnTo>
                  <a:lnTo>
                    <a:pt x="3934" y="499"/>
                  </a:lnTo>
                  <a:lnTo>
                    <a:pt x="3961" y="516"/>
                  </a:lnTo>
                  <a:lnTo>
                    <a:pt x="3986" y="535"/>
                  </a:lnTo>
                  <a:lnTo>
                    <a:pt x="4005" y="558"/>
                  </a:lnTo>
                  <a:lnTo>
                    <a:pt x="4020" y="585"/>
                  </a:lnTo>
                  <a:lnTo>
                    <a:pt x="4030" y="613"/>
                  </a:lnTo>
                  <a:lnTo>
                    <a:pt x="4036" y="643"/>
                  </a:lnTo>
                  <a:lnTo>
                    <a:pt x="4036" y="672"/>
                  </a:lnTo>
                  <a:lnTo>
                    <a:pt x="4030" y="703"/>
                  </a:lnTo>
                  <a:lnTo>
                    <a:pt x="4020" y="734"/>
                  </a:lnTo>
                  <a:lnTo>
                    <a:pt x="4007" y="756"/>
                  </a:lnTo>
                  <a:lnTo>
                    <a:pt x="3991" y="780"/>
                  </a:lnTo>
                  <a:lnTo>
                    <a:pt x="3971" y="804"/>
                  </a:lnTo>
                  <a:lnTo>
                    <a:pt x="3950" y="829"/>
                  </a:lnTo>
                  <a:lnTo>
                    <a:pt x="3924" y="852"/>
                  </a:lnTo>
                  <a:lnTo>
                    <a:pt x="3898" y="873"/>
                  </a:lnTo>
                  <a:lnTo>
                    <a:pt x="3871" y="893"/>
                  </a:lnTo>
                  <a:lnTo>
                    <a:pt x="3843" y="907"/>
                  </a:lnTo>
                  <a:lnTo>
                    <a:pt x="3816" y="918"/>
                  </a:lnTo>
                  <a:lnTo>
                    <a:pt x="3789" y="923"/>
                  </a:lnTo>
                  <a:lnTo>
                    <a:pt x="3764" y="923"/>
                  </a:lnTo>
                  <a:lnTo>
                    <a:pt x="3741" y="917"/>
                  </a:lnTo>
                  <a:lnTo>
                    <a:pt x="3224" y="625"/>
                  </a:lnTo>
                  <a:lnTo>
                    <a:pt x="3224" y="875"/>
                  </a:lnTo>
                  <a:lnTo>
                    <a:pt x="3220" y="902"/>
                  </a:lnTo>
                  <a:lnTo>
                    <a:pt x="3211" y="927"/>
                  </a:lnTo>
                  <a:lnTo>
                    <a:pt x="3197" y="950"/>
                  </a:lnTo>
                  <a:lnTo>
                    <a:pt x="3178" y="968"/>
                  </a:lnTo>
                  <a:lnTo>
                    <a:pt x="3155" y="984"/>
                  </a:lnTo>
                  <a:lnTo>
                    <a:pt x="3130" y="993"/>
                  </a:lnTo>
                  <a:lnTo>
                    <a:pt x="3102" y="995"/>
                  </a:lnTo>
                  <a:lnTo>
                    <a:pt x="3074" y="993"/>
                  </a:lnTo>
                  <a:lnTo>
                    <a:pt x="3048" y="984"/>
                  </a:lnTo>
                  <a:lnTo>
                    <a:pt x="3025" y="968"/>
                  </a:lnTo>
                  <a:lnTo>
                    <a:pt x="3007" y="950"/>
                  </a:lnTo>
                  <a:lnTo>
                    <a:pt x="2993" y="927"/>
                  </a:lnTo>
                  <a:lnTo>
                    <a:pt x="2983" y="902"/>
                  </a:lnTo>
                  <a:lnTo>
                    <a:pt x="2980" y="875"/>
                  </a:lnTo>
                  <a:lnTo>
                    <a:pt x="2980" y="768"/>
                  </a:lnTo>
                  <a:lnTo>
                    <a:pt x="2952" y="784"/>
                  </a:lnTo>
                  <a:lnTo>
                    <a:pt x="2920" y="793"/>
                  </a:lnTo>
                  <a:lnTo>
                    <a:pt x="2887" y="797"/>
                  </a:lnTo>
                  <a:lnTo>
                    <a:pt x="2853" y="793"/>
                  </a:lnTo>
                  <a:lnTo>
                    <a:pt x="2821" y="782"/>
                  </a:lnTo>
                  <a:lnTo>
                    <a:pt x="2793" y="767"/>
                  </a:lnTo>
                  <a:lnTo>
                    <a:pt x="2767" y="747"/>
                  </a:lnTo>
                  <a:lnTo>
                    <a:pt x="2747" y="722"/>
                  </a:lnTo>
                  <a:lnTo>
                    <a:pt x="2731" y="694"/>
                  </a:lnTo>
                  <a:lnTo>
                    <a:pt x="2721" y="662"/>
                  </a:lnTo>
                  <a:lnTo>
                    <a:pt x="2719" y="629"/>
                  </a:lnTo>
                  <a:lnTo>
                    <a:pt x="2720" y="609"/>
                  </a:lnTo>
                  <a:lnTo>
                    <a:pt x="2722" y="590"/>
                  </a:lnTo>
                  <a:lnTo>
                    <a:pt x="2427" y="590"/>
                  </a:lnTo>
                  <a:lnTo>
                    <a:pt x="2427" y="1041"/>
                  </a:lnTo>
                  <a:lnTo>
                    <a:pt x="2424" y="1081"/>
                  </a:lnTo>
                  <a:lnTo>
                    <a:pt x="2412" y="1118"/>
                  </a:lnTo>
                  <a:lnTo>
                    <a:pt x="2394" y="1151"/>
                  </a:lnTo>
                  <a:lnTo>
                    <a:pt x="2370" y="1181"/>
                  </a:lnTo>
                  <a:lnTo>
                    <a:pt x="2340" y="1205"/>
                  </a:lnTo>
                  <a:lnTo>
                    <a:pt x="2307" y="1223"/>
                  </a:lnTo>
                  <a:lnTo>
                    <a:pt x="2270" y="1235"/>
                  </a:lnTo>
                  <a:lnTo>
                    <a:pt x="2230" y="1239"/>
                  </a:lnTo>
                  <a:lnTo>
                    <a:pt x="2190" y="1235"/>
                  </a:lnTo>
                  <a:lnTo>
                    <a:pt x="2154" y="1223"/>
                  </a:lnTo>
                  <a:lnTo>
                    <a:pt x="2120" y="1205"/>
                  </a:lnTo>
                  <a:lnTo>
                    <a:pt x="2091" y="1181"/>
                  </a:lnTo>
                  <a:lnTo>
                    <a:pt x="2067" y="1151"/>
                  </a:lnTo>
                  <a:lnTo>
                    <a:pt x="2049" y="1118"/>
                  </a:lnTo>
                  <a:lnTo>
                    <a:pt x="2038" y="1081"/>
                  </a:lnTo>
                  <a:lnTo>
                    <a:pt x="2034" y="1041"/>
                  </a:lnTo>
                  <a:lnTo>
                    <a:pt x="2034" y="590"/>
                  </a:lnTo>
                  <a:lnTo>
                    <a:pt x="91" y="590"/>
                  </a:lnTo>
                  <a:lnTo>
                    <a:pt x="66" y="588"/>
                  </a:lnTo>
                  <a:lnTo>
                    <a:pt x="45" y="579"/>
                  </a:lnTo>
                  <a:lnTo>
                    <a:pt x="27" y="565"/>
                  </a:lnTo>
                  <a:lnTo>
                    <a:pt x="13" y="545"/>
                  </a:lnTo>
                  <a:lnTo>
                    <a:pt x="4" y="525"/>
                  </a:lnTo>
                  <a:lnTo>
                    <a:pt x="0" y="501"/>
                  </a:lnTo>
                  <a:lnTo>
                    <a:pt x="4" y="476"/>
                  </a:lnTo>
                  <a:lnTo>
                    <a:pt x="13" y="454"/>
                  </a:lnTo>
                  <a:lnTo>
                    <a:pt x="27" y="437"/>
                  </a:lnTo>
                  <a:lnTo>
                    <a:pt x="45" y="422"/>
                  </a:lnTo>
                  <a:lnTo>
                    <a:pt x="66" y="413"/>
                  </a:lnTo>
                  <a:lnTo>
                    <a:pt x="91" y="410"/>
                  </a:lnTo>
                  <a:lnTo>
                    <a:pt x="150" y="410"/>
                  </a:lnTo>
                  <a:lnTo>
                    <a:pt x="150" y="343"/>
                  </a:lnTo>
                  <a:lnTo>
                    <a:pt x="154" y="322"/>
                  </a:lnTo>
                  <a:lnTo>
                    <a:pt x="163" y="305"/>
                  </a:lnTo>
                  <a:lnTo>
                    <a:pt x="177" y="290"/>
                  </a:lnTo>
                  <a:lnTo>
                    <a:pt x="195" y="281"/>
                  </a:lnTo>
                  <a:lnTo>
                    <a:pt x="215" y="278"/>
                  </a:lnTo>
                  <a:lnTo>
                    <a:pt x="236" y="281"/>
                  </a:lnTo>
                  <a:lnTo>
                    <a:pt x="254" y="290"/>
                  </a:lnTo>
                  <a:lnTo>
                    <a:pt x="268" y="305"/>
                  </a:lnTo>
                  <a:lnTo>
                    <a:pt x="278" y="322"/>
                  </a:lnTo>
                  <a:lnTo>
                    <a:pt x="281" y="343"/>
                  </a:lnTo>
                  <a:lnTo>
                    <a:pt x="281" y="410"/>
                  </a:lnTo>
                  <a:lnTo>
                    <a:pt x="390" y="410"/>
                  </a:lnTo>
                  <a:lnTo>
                    <a:pt x="390" y="410"/>
                  </a:lnTo>
                  <a:lnTo>
                    <a:pt x="717" y="410"/>
                  </a:lnTo>
                  <a:lnTo>
                    <a:pt x="720" y="374"/>
                  </a:lnTo>
                  <a:lnTo>
                    <a:pt x="731" y="339"/>
                  </a:lnTo>
                  <a:lnTo>
                    <a:pt x="747" y="310"/>
                  </a:lnTo>
                  <a:lnTo>
                    <a:pt x="770" y="283"/>
                  </a:lnTo>
                  <a:lnTo>
                    <a:pt x="797" y="260"/>
                  </a:lnTo>
                  <a:lnTo>
                    <a:pt x="828" y="243"/>
                  </a:lnTo>
                  <a:lnTo>
                    <a:pt x="862" y="233"/>
                  </a:lnTo>
                  <a:lnTo>
                    <a:pt x="897" y="229"/>
                  </a:lnTo>
                  <a:lnTo>
                    <a:pt x="1080" y="229"/>
                  </a:lnTo>
                  <a:lnTo>
                    <a:pt x="1092" y="187"/>
                  </a:lnTo>
                  <a:lnTo>
                    <a:pt x="1112" y="147"/>
                  </a:lnTo>
                  <a:lnTo>
                    <a:pt x="1136" y="111"/>
                  </a:lnTo>
                  <a:lnTo>
                    <a:pt x="1165" y="79"/>
                  </a:lnTo>
                  <a:lnTo>
                    <a:pt x="1200" y="52"/>
                  </a:lnTo>
                  <a:lnTo>
                    <a:pt x="1237" y="29"/>
                  </a:lnTo>
                  <a:lnTo>
                    <a:pt x="1278" y="12"/>
                  </a:lnTo>
                  <a:lnTo>
                    <a:pt x="1322" y="2"/>
                  </a:lnTo>
                  <a:lnTo>
                    <a:pt x="13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04950">
                <a:defRPr/>
              </a:pPr>
              <a:endParaRPr lang="ru-RU" sz="1500">
                <a:solidFill>
                  <a:srgbClr val="297FD5">
                    <a:lumMod val="50000"/>
                  </a:srgbClr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F5F28F7-115C-48B3-9DE7-8C5BB222107F}"/>
              </a:ext>
            </a:extLst>
          </p:cNvPr>
          <p:cNvSpPr txBox="1"/>
          <p:nvPr/>
        </p:nvSpPr>
        <p:spPr>
          <a:xfrm>
            <a:off x="1078805" y="4256576"/>
            <a:ext cx="2336242" cy="751841"/>
          </a:xfrm>
          <a:prstGeom prst="rect">
            <a:avLst/>
          </a:prstGeom>
          <a:noFill/>
        </p:spPr>
        <p:txBody>
          <a:bodyPr wrap="square" lIns="37005" tIns="37005" rIns="37005" bIns="37005" rtlCol="0">
            <a:spAutoFit/>
          </a:bodyPr>
          <a:lstStyle>
            <a:defPPr>
              <a:defRPr lang="en-US"/>
            </a:defPPr>
            <a:lvl1pPr algn="ctr" defTabSz="1216928">
              <a:lnSpc>
                <a:spcPct val="110000"/>
              </a:lnSpc>
              <a:defRPr sz="1000" b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ОТКАЗ США И СТРАН ЗАПАДА ОТ БОЛЬШИНСТВА СОГЛАШЕНИЙ И ДОГОВОРОВ, ОГРАНИЧИВАЮЩИХ ИХ ДОМИНИРОВАНИЕ В МИРЕ</a:t>
            </a:r>
          </a:p>
        </p:txBody>
      </p: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CBFD7300-C8D8-FF35-557E-3D252A685CCD}"/>
              </a:ext>
            </a:extLst>
          </p:cNvPr>
          <p:cNvCxnSpPr/>
          <p:nvPr/>
        </p:nvCxnSpPr>
        <p:spPr>
          <a:xfrm>
            <a:off x="676741" y="476814"/>
            <a:ext cx="8645029" cy="0"/>
          </a:xfrm>
          <a:prstGeom prst="line">
            <a:avLst/>
          </a:prstGeom>
          <a:ln w="571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Номер слайда 1">
            <a:extLst>
              <a:ext uri="{FF2B5EF4-FFF2-40B4-BE49-F238E27FC236}">
                <a16:creationId xmlns:a16="http://schemas.microsoft.com/office/drawing/2014/main" id="{CC611E10-A7E8-F073-FDFD-0AA39CE273D9}"/>
              </a:ext>
            </a:extLst>
          </p:cNvPr>
          <p:cNvSpPr txBox="1">
            <a:spLocks/>
          </p:cNvSpPr>
          <p:nvPr/>
        </p:nvSpPr>
        <p:spPr>
          <a:xfrm>
            <a:off x="8997427" y="191285"/>
            <a:ext cx="293650" cy="244173"/>
          </a:xfrm>
          <a:prstGeom prst="ellipse">
            <a:avLst/>
          </a:prstGeom>
          <a:noFill/>
          <a:ln w="22225" cap="rnd" cmpd="sng">
            <a:solidFill>
              <a:srgbClr val="C00000"/>
            </a:solidFill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989291">
              <a:defRPr/>
            </a:pPr>
            <a:r>
              <a:rPr lang="ru-RU" sz="1600" kern="0" cap="none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prstClr val="white">
                      <a:lumMod val="95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3A979C8-795D-6437-78D2-505FF144777A}"/>
              </a:ext>
            </a:extLst>
          </p:cNvPr>
          <p:cNvSpPr txBox="1"/>
          <p:nvPr/>
        </p:nvSpPr>
        <p:spPr>
          <a:xfrm>
            <a:off x="2982746" y="1632054"/>
            <a:ext cx="3435060" cy="722203"/>
          </a:xfrm>
          <a:prstGeom prst="rect">
            <a:avLst/>
          </a:prstGeom>
          <a:noFill/>
        </p:spPr>
        <p:txBody>
          <a:bodyPr wrap="square" lIns="70496" tIns="35249" rIns="70496" bIns="35249" rtlCol="0">
            <a:spAutoFit/>
          </a:bodyPr>
          <a:lstStyle/>
          <a:p>
            <a:pPr algn="ctr" defTabSz="704950"/>
            <a:r>
              <a:rPr lang="ru-RU" sz="21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ВОЗВРАТ МИРА </a:t>
            </a:r>
          </a:p>
          <a:p>
            <a:pPr algn="ctr" defTabSz="704950"/>
            <a:r>
              <a:rPr lang="ru-RU" sz="21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К ЭПОХЕ ГЛАВЕНСТВА СИЛЫ</a:t>
            </a:r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0644474C-D2E4-4295-A981-416174F78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" y="15955"/>
            <a:ext cx="9313324" cy="536217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0500" tIns="35250" rIns="70500" bIns="35250" anchor="ctr"/>
          <a:lstStyle/>
          <a:p>
            <a:pPr defTabSz="704950"/>
            <a:endParaRPr lang="ru-RU" altLang="ru-RU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3A979C8-795D-6437-78D2-505FF144777A}"/>
              </a:ext>
            </a:extLst>
          </p:cNvPr>
          <p:cNvSpPr txBox="1"/>
          <p:nvPr/>
        </p:nvSpPr>
        <p:spPr>
          <a:xfrm>
            <a:off x="3019033" y="3407774"/>
            <a:ext cx="3435060" cy="717517"/>
          </a:xfrm>
          <a:prstGeom prst="rect">
            <a:avLst/>
          </a:prstGeom>
          <a:noFill/>
        </p:spPr>
        <p:txBody>
          <a:bodyPr wrap="square" lIns="70496" tIns="35249" rIns="70496" bIns="35249" rtlCol="0">
            <a:spAutoFit/>
          </a:bodyPr>
          <a:lstStyle/>
          <a:p>
            <a:pPr algn="ctr" defTabSz="704950"/>
            <a:r>
              <a:rPr lang="ru-RU" sz="21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СТОЛКНОВЕНИЕ ЦИВИЛИЗАЦИЙ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" y="-15147"/>
            <a:ext cx="9636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42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39A0E1-63F8-9417-D71F-EF19E21948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5B9BD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2" y="380886"/>
            <a:ext cx="9325006" cy="500639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8" y="1564197"/>
            <a:ext cx="3096576" cy="274168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257977" y="12586"/>
            <a:ext cx="8336615" cy="312956"/>
          </a:xfrm>
          <a:prstGeom prst="rect">
            <a:avLst/>
          </a:prstGeom>
        </p:spPr>
        <p:txBody>
          <a:bodyPr wrap="square" lIns="70500" tIns="35250" rIns="70500" bIns="35250">
            <a:spAutoFit/>
          </a:bodyPr>
          <a:lstStyle/>
          <a:p>
            <a:pPr indent="205626" algn="ctr">
              <a:lnSpc>
                <a:spcPts val="1850"/>
              </a:lnSpc>
              <a:defRPr/>
            </a:pPr>
            <a:r>
              <a:rPr lang="ru-RU" sz="1200" b="1" spc="-23" dirty="0">
                <a:ln w="3175">
                  <a:solidFill>
                    <a:prstClr val="white">
                      <a:alpha val="60000"/>
                    </a:prst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ПРИЧИНЫ И СЛЕДСТВИЯ ВОЗНИКНОВЕНИЯ НАПРЯЖЕННОСТИ ВОКРУГ РЕСПУБЛИКИ БЕЛАРУСЬ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1013022" y="1095097"/>
            <a:ext cx="2243440" cy="12019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85078" y="2297067"/>
            <a:ext cx="2243440" cy="12019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970138" y="3545180"/>
            <a:ext cx="2243440" cy="12019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6177990" y="1095097"/>
            <a:ext cx="2243440" cy="12019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6608876" y="2343180"/>
            <a:ext cx="2243440" cy="12019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0800000">
            <a:off x="6302724" y="3545179"/>
            <a:ext cx="2243440" cy="120197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555231" y="1476345"/>
            <a:ext cx="1738423" cy="457397"/>
          </a:xfrm>
          <a:prstGeom prst="rect">
            <a:avLst/>
          </a:prstGeom>
          <a:noFill/>
        </p:spPr>
        <p:txBody>
          <a:bodyPr wrap="square" lIns="70500" tIns="35250" rIns="70500" bIns="35250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Экономические санкции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0138" y="3917466"/>
            <a:ext cx="2165745" cy="457397"/>
          </a:xfrm>
          <a:prstGeom prst="rect">
            <a:avLst/>
          </a:prstGeom>
          <a:noFill/>
        </p:spPr>
        <p:txBody>
          <a:bodyPr wrap="square" lIns="70500" tIns="35250" rIns="70500" bIns="35250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Специальная операция на Украине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650" y="1510098"/>
            <a:ext cx="2593067" cy="457397"/>
          </a:xfrm>
          <a:prstGeom prst="rect">
            <a:avLst/>
          </a:prstGeom>
          <a:noFill/>
        </p:spPr>
        <p:txBody>
          <a:bodyPr wrap="square" lIns="70500" tIns="35250" rIns="70500" bIns="35250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Попытка государственного переворота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2576" y="2669354"/>
            <a:ext cx="1738423" cy="457397"/>
          </a:xfrm>
          <a:prstGeom prst="rect">
            <a:avLst/>
          </a:prstGeom>
          <a:noFill/>
        </p:spPr>
        <p:txBody>
          <a:bodyPr wrap="square" lIns="70500" tIns="35250" rIns="70500" bIns="35250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Миграционный кризис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60938" y="2715467"/>
            <a:ext cx="1738423" cy="457397"/>
          </a:xfrm>
          <a:prstGeom prst="rect">
            <a:avLst/>
          </a:prstGeom>
          <a:noFill/>
        </p:spPr>
        <p:txBody>
          <a:bodyPr wrap="square" lIns="70500" tIns="35250" rIns="70500" bIns="35250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Жесткие карантинные меры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9" y="2433033"/>
            <a:ext cx="605778" cy="93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00563" y="3682946"/>
            <a:ext cx="603835" cy="92643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000" r="-6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2074235"/>
              <a:satOff val="100000"/>
              <a:lumOff val="19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Прямоугольник 22"/>
          <p:cNvSpPr/>
          <p:nvPr/>
        </p:nvSpPr>
        <p:spPr>
          <a:xfrm>
            <a:off x="404050" y="1271636"/>
            <a:ext cx="608972" cy="934318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000" r="-8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7388969"/>
              <a:satOff val="-12997"/>
              <a:lumOff val="-167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Прямоугольник 27"/>
          <p:cNvSpPr/>
          <p:nvPr/>
        </p:nvSpPr>
        <p:spPr>
          <a:xfrm>
            <a:off x="8699361" y="2467880"/>
            <a:ext cx="608972" cy="93431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/>
          <p:cNvSpPr txBox="1"/>
          <p:nvPr/>
        </p:nvSpPr>
        <p:spPr>
          <a:xfrm>
            <a:off x="6778604" y="3924817"/>
            <a:ext cx="1738423" cy="457397"/>
          </a:xfrm>
          <a:prstGeom prst="rect">
            <a:avLst/>
          </a:prstGeom>
          <a:noFill/>
        </p:spPr>
        <p:txBody>
          <a:bodyPr wrap="square" lIns="70500" tIns="35250" rIns="70500" bIns="35250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Расширение </a:t>
            </a:r>
          </a:p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НАТО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614EEF6-894C-4012-9998-88269B5492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screen"/>
          <a:srcRect/>
          <a:stretch/>
        </p:blipFill>
        <p:spPr bwMode="auto">
          <a:xfrm>
            <a:off x="8515603" y="3720770"/>
            <a:ext cx="657973" cy="934318"/>
          </a:xfrm>
          <a:prstGeom prst="roundRect">
            <a:avLst>
              <a:gd name="adj" fmla="val 5464"/>
            </a:avLst>
          </a:prstGeom>
          <a:solidFill>
            <a:srgbClr val="24428E">
              <a:alpha val="25000"/>
            </a:srgbClr>
          </a:solidFill>
          <a:ln>
            <a:noFill/>
          </a:ln>
          <a:effectLst>
            <a:glow rad="25400">
              <a:schemeClr val="bg1">
                <a:lumMod val="95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4FF9D5C-C3F2-4CF1-8897-D72DC798DA8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 cstate="screen"/>
          <a:srcRect l="34201"/>
          <a:stretch/>
        </p:blipFill>
        <p:spPr bwMode="auto">
          <a:xfrm>
            <a:off x="8432359" y="1225671"/>
            <a:ext cx="632930" cy="940822"/>
          </a:xfrm>
          <a:prstGeom prst="roundRect">
            <a:avLst>
              <a:gd name="adj" fmla="val 5464"/>
            </a:avLst>
          </a:prstGeom>
          <a:solidFill>
            <a:srgbClr val="24428E">
              <a:alpha val="25000"/>
            </a:srgbClr>
          </a:solidFill>
          <a:ln>
            <a:noFill/>
          </a:ln>
          <a:effectLst>
            <a:glow rad="25400">
              <a:schemeClr val="bg1">
                <a:lumMod val="95000"/>
              </a:schemeClr>
            </a:glow>
          </a:effectLst>
        </p:spPr>
      </p:pic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7FB5B264-660C-4A70-B56B-F066F86D58C9}"/>
              </a:ext>
            </a:extLst>
          </p:cNvPr>
          <p:cNvCxnSpPr/>
          <p:nvPr/>
        </p:nvCxnSpPr>
        <p:spPr>
          <a:xfrm flipV="1">
            <a:off x="505018" y="380886"/>
            <a:ext cx="8818370" cy="10678"/>
          </a:xfrm>
          <a:prstGeom prst="line">
            <a:avLst/>
          </a:prstGeom>
          <a:ln w="571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2A57366-A984-409E-B033-4DD52A4A4400}"/>
              </a:ext>
            </a:extLst>
          </p:cNvPr>
          <p:cNvGrpSpPr/>
          <p:nvPr/>
        </p:nvGrpSpPr>
        <p:grpSpPr>
          <a:xfrm>
            <a:off x="2785463" y="1271636"/>
            <a:ext cx="3923592" cy="3475514"/>
            <a:chOff x="-1541027" y="1234662"/>
            <a:chExt cx="3054173" cy="2868544"/>
          </a:xfrm>
          <a:solidFill>
            <a:srgbClr val="92D05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" name="Круговая стрелка 48">
              <a:extLst>
                <a:ext uri="{FF2B5EF4-FFF2-40B4-BE49-F238E27FC236}">
                  <a16:creationId xmlns:a16="http://schemas.microsoft.com/office/drawing/2014/main" id="{8021906E-6360-4BA1-9465-FD02D12D4A8F}"/>
                </a:ext>
              </a:extLst>
            </p:cNvPr>
            <p:cNvSpPr/>
            <p:nvPr/>
          </p:nvSpPr>
          <p:spPr>
            <a:xfrm>
              <a:off x="-1469019" y="1234662"/>
              <a:ext cx="2982165" cy="2819224"/>
            </a:xfrm>
            <a:prstGeom prst="circularArrow">
              <a:avLst>
                <a:gd name="adj1" fmla="val 5085"/>
                <a:gd name="adj2" fmla="val 490961"/>
                <a:gd name="adj3" fmla="val 1472472"/>
                <a:gd name="adj4" fmla="val 16199432"/>
                <a:gd name="adj5" fmla="val 5932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Круговая стрелка 44">
              <a:extLst>
                <a:ext uri="{FF2B5EF4-FFF2-40B4-BE49-F238E27FC236}">
                  <a16:creationId xmlns:a16="http://schemas.microsoft.com/office/drawing/2014/main" id="{53C815FF-0B78-45D8-BB8E-26D3B6C44B2E}"/>
                </a:ext>
              </a:extLst>
            </p:cNvPr>
            <p:cNvSpPr/>
            <p:nvPr/>
          </p:nvSpPr>
          <p:spPr>
            <a:xfrm>
              <a:off x="-1505750" y="1283982"/>
              <a:ext cx="2982165" cy="2819224"/>
            </a:xfrm>
            <a:prstGeom prst="circularArrow">
              <a:avLst>
                <a:gd name="adj1" fmla="val 5085"/>
                <a:gd name="adj2" fmla="val 467355"/>
                <a:gd name="adj3" fmla="val 8671970"/>
                <a:gd name="adj4" fmla="val 1847479"/>
                <a:gd name="adj5" fmla="val 5932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Круговая стрелка 42">
              <a:extLst>
                <a:ext uri="{FF2B5EF4-FFF2-40B4-BE49-F238E27FC236}">
                  <a16:creationId xmlns:a16="http://schemas.microsoft.com/office/drawing/2014/main" id="{57D715D0-3D89-4AC5-A942-4C81A7E2A522}"/>
                </a:ext>
              </a:extLst>
            </p:cNvPr>
            <p:cNvSpPr/>
            <p:nvPr/>
          </p:nvSpPr>
          <p:spPr>
            <a:xfrm>
              <a:off x="-1541027" y="1234662"/>
              <a:ext cx="2982165" cy="281922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61737"/>
                <a:gd name="adj5" fmla="val 5932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47" y="1564197"/>
            <a:ext cx="3096576" cy="274168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A979C8-795D-6437-78D2-505FF144777A}"/>
              </a:ext>
            </a:extLst>
          </p:cNvPr>
          <p:cNvSpPr txBox="1"/>
          <p:nvPr/>
        </p:nvSpPr>
        <p:spPr>
          <a:xfrm>
            <a:off x="2471307" y="2474755"/>
            <a:ext cx="4535439" cy="722203"/>
          </a:xfrm>
          <a:prstGeom prst="rect">
            <a:avLst/>
          </a:prstGeom>
          <a:noFill/>
        </p:spPr>
        <p:txBody>
          <a:bodyPr wrap="square" lIns="70496" tIns="35249" rIns="70496" bIns="35249" rtlCol="0">
            <a:spAutoFit/>
          </a:bodyPr>
          <a:lstStyle/>
          <a:p>
            <a:pPr algn="ctr"/>
            <a:r>
              <a:rPr lang="ru-RU" sz="21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Риски, вызовы, угрозы </a:t>
            </a:r>
          </a:p>
          <a:p>
            <a:pPr algn="ctr"/>
            <a:r>
              <a:rPr lang="ru-RU" sz="21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национальной безопасности</a:t>
            </a:r>
          </a:p>
        </p:txBody>
      </p:sp>
      <p:sp>
        <p:nvSpPr>
          <p:cNvPr id="32" name="Номер слайда 1">
            <a:extLst>
              <a:ext uri="{FF2B5EF4-FFF2-40B4-BE49-F238E27FC236}">
                <a16:creationId xmlns:a16="http://schemas.microsoft.com/office/drawing/2014/main" id="{53B91A71-7EB8-40F0-8436-08C02CE75BCB}"/>
              </a:ext>
            </a:extLst>
          </p:cNvPr>
          <p:cNvSpPr txBox="1">
            <a:spLocks/>
          </p:cNvSpPr>
          <p:nvPr/>
        </p:nvSpPr>
        <p:spPr>
          <a:xfrm>
            <a:off x="9063457" y="100275"/>
            <a:ext cx="220238" cy="225267"/>
          </a:xfrm>
          <a:prstGeom prst="ellipse">
            <a:avLst/>
          </a:prstGeom>
          <a:noFill/>
          <a:ln w="22225" cap="rnd" cmpd="sng">
            <a:solidFill>
              <a:srgbClr val="C00000"/>
            </a:solidFill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742042">
              <a:defRPr/>
            </a:pPr>
            <a:fld id="{BAEB14EE-6C10-41AE-AAD2-102B90F2211F}" type="slidenum">
              <a:rPr lang="ru-RU" sz="1200" kern="0" cap="none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bg1">
                      <a:lumMod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 defTabSz="742042">
                <a:defRPr/>
              </a:pPr>
              <a:t>3</a:t>
            </a:fld>
            <a:endParaRPr lang="ru-RU" sz="1200" kern="0" cap="none" dirty="0">
              <a:ln>
                <a:noFill/>
              </a:ln>
              <a:solidFill>
                <a:srgbClr val="C00000"/>
              </a:solidFill>
              <a:effectLst>
                <a:glow rad="63500">
                  <a:schemeClr val="bg1">
                    <a:lumMod val="9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" y="-15147"/>
            <a:ext cx="9636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57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" y="382993"/>
            <a:ext cx="9324602" cy="498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57977" y="12586"/>
            <a:ext cx="8336615" cy="312956"/>
          </a:xfrm>
          <a:prstGeom prst="rect">
            <a:avLst/>
          </a:prstGeom>
        </p:spPr>
        <p:txBody>
          <a:bodyPr wrap="square" lIns="70500" tIns="35250" rIns="70500" bIns="35250">
            <a:spAutoFit/>
          </a:bodyPr>
          <a:lstStyle/>
          <a:p>
            <a:pPr indent="205626" algn="ctr">
              <a:lnSpc>
                <a:spcPts val="1850"/>
              </a:lnSpc>
              <a:defRPr/>
            </a:pPr>
            <a:r>
              <a:rPr lang="ru-RU" sz="1200" b="1" spc="-23" dirty="0">
                <a:ln w="3175">
                  <a:solidFill>
                    <a:prstClr val="white">
                      <a:alpha val="60000"/>
                    </a:prst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СФЕРЫ НАЦИОНАЛЬНЫХ ИНТЕРЕСОВ РЕСПУБЛИКИ БЕЛАРУСЬ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7FB5B264-660C-4A70-B56B-F066F86D58C9}"/>
              </a:ext>
            </a:extLst>
          </p:cNvPr>
          <p:cNvCxnSpPr/>
          <p:nvPr/>
        </p:nvCxnSpPr>
        <p:spPr>
          <a:xfrm>
            <a:off x="661020" y="370207"/>
            <a:ext cx="8662368" cy="0"/>
          </a:xfrm>
          <a:prstGeom prst="line">
            <a:avLst/>
          </a:prstGeom>
          <a:ln w="57150" cmpd="thinThick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>
            <a:off x="6080471" y="445710"/>
            <a:ext cx="3009833" cy="971768"/>
            <a:chOff x="7941365" y="581716"/>
            <a:chExt cx="3935896" cy="124239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7941365" y="581716"/>
              <a:ext cx="3935896" cy="124239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Shape 153"/>
            <p:cNvSpPr/>
            <p:nvPr/>
          </p:nvSpPr>
          <p:spPr>
            <a:xfrm>
              <a:off x="8481088" y="1036367"/>
              <a:ext cx="2856450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Политическая сфера</a:t>
              </a: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6080471" y="1588510"/>
            <a:ext cx="3009833" cy="971768"/>
            <a:chOff x="7941365" y="2042769"/>
            <a:chExt cx="3935896" cy="1242391"/>
          </a:xfrm>
          <a:solidFill>
            <a:srgbClr val="3E91D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941365" y="2042769"/>
              <a:ext cx="3935896" cy="12423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Shape 153"/>
            <p:cNvSpPr/>
            <p:nvPr/>
          </p:nvSpPr>
          <p:spPr>
            <a:xfrm>
              <a:off x="8481088" y="2322413"/>
              <a:ext cx="2856450" cy="683102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Экономическая сфера</a:t>
              </a: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080471" y="2731311"/>
            <a:ext cx="3009833" cy="971768"/>
            <a:chOff x="7941365" y="3503822"/>
            <a:chExt cx="3935896" cy="1242391"/>
          </a:xfrm>
          <a:solidFill>
            <a:srgbClr val="5CC4D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7941365" y="3503822"/>
              <a:ext cx="3935896" cy="12423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Shape 153"/>
            <p:cNvSpPr/>
            <p:nvPr/>
          </p:nvSpPr>
          <p:spPr>
            <a:xfrm>
              <a:off x="8481088" y="3958473"/>
              <a:ext cx="2856450" cy="3330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Социальная сфера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080471" y="3874111"/>
            <a:ext cx="3009833" cy="971768"/>
            <a:chOff x="7941365" y="4964875"/>
            <a:chExt cx="3935896" cy="1242391"/>
          </a:xfrm>
          <a:solidFill>
            <a:srgbClr val="0092C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7941365" y="4964875"/>
              <a:ext cx="3935896" cy="12423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Shape 153"/>
            <p:cNvSpPr/>
            <p:nvPr/>
          </p:nvSpPr>
          <p:spPr>
            <a:xfrm>
              <a:off x="8481088" y="5234581"/>
              <a:ext cx="2856450" cy="70297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Демографическая сфера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248287" y="445710"/>
            <a:ext cx="3009833" cy="971768"/>
            <a:chOff x="314740" y="581716"/>
            <a:chExt cx="3935896" cy="1242391"/>
          </a:xfrm>
          <a:solidFill>
            <a:srgbClr val="02AED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314740" y="581716"/>
              <a:ext cx="3935896" cy="12423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Shape 153"/>
            <p:cNvSpPr/>
            <p:nvPr/>
          </p:nvSpPr>
          <p:spPr>
            <a:xfrm>
              <a:off x="854463" y="866330"/>
              <a:ext cx="2856450" cy="67316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Информационная сфера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248287" y="1588510"/>
            <a:ext cx="3009833" cy="971768"/>
            <a:chOff x="314740" y="2042769"/>
            <a:chExt cx="3935896" cy="1242391"/>
          </a:xfrm>
          <a:solidFill>
            <a:srgbClr val="60BDA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314740" y="2042769"/>
              <a:ext cx="3935896" cy="12423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Shape 153"/>
            <p:cNvSpPr/>
            <p:nvPr/>
          </p:nvSpPr>
          <p:spPr>
            <a:xfrm>
              <a:off x="854463" y="2270094"/>
              <a:ext cx="2856450" cy="78774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Экологическая сфера</a:t>
              </a: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248287" y="2731311"/>
            <a:ext cx="3009833" cy="971768"/>
            <a:chOff x="314740" y="3503822"/>
            <a:chExt cx="3935896" cy="1242391"/>
          </a:xfrm>
          <a:solidFill>
            <a:srgbClr val="0074A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314740" y="3503822"/>
              <a:ext cx="3935896" cy="12423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Shape 153"/>
            <p:cNvSpPr/>
            <p:nvPr/>
          </p:nvSpPr>
          <p:spPr>
            <a:xfrm>
              <a:off x="854463" y="3958473"/>
              <a:ext cx="2856450" cy="33308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Военная сфера</a:t>
              </a:r>
            </a:p>
          </p:txBody>
        </p:sp>
      </p:grpSp>
      <p:sp>
        <p:nvSpPr>
          <p:cNvPr id="55" name="Скругленный прямоугольник 54"/>
          <p:cNvSpPr/>
          <p:nvPr/>
        </p:nvSpPr>
        <p:spPr>
          <a:xfrm>
            <a:off x="248287" y="3874111"/>
            <a:ext cx="3009833" cy="971768"/>
          </a:xfrm>
          <a:prstGeom prst="roundRect">
            <a:avLst/>
          </a:prstGeom>
          <a:solidFill>
            <a:srgbClr val="005B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500" tIns="35250" rIns="70500" bIns="35250" rtlCol="0" anchor="ctr"/>
          <a:lstStyle/>
          <a:p>
            <a:pPr algn="ctr"/>
            <a:endParaRPr lang="ru-RU"/>
          </a:p>
        </p:txBody>
      </p:sp>
      <p:sp>
        <p:nvSpPr>
          <p:cNvPr id="56" name="Shape 153"/>
          <p:cNvSpPr/>
          <p:nvPr/>
        </p:nvSpPr>
        <p:spPr>
          <a:xfrm>
            <a:off x="661021" y="3966402"/>
            <a:ext cx="2184366" cy="78718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5078" tIns="55078" rIns="55078" bIns="55078" numCol="1" anchor="t">
            <a:noAutofit/>
          </a:bodyPr>
          <a:lstStyle>
            <a:lvl1pPr defTabSz="665440">
              <a:defRPr sz="2430" spc="218">
                <a:latin typeface="Devanagari MT"/>
                <a:ea typeface="Devanagari MT"/>
                <a:cs typeface="Devanagari MT"/>
                <a:sym typeface="Devanagari MT"/>
              </a:defRPr>
            </a:lvl1pPr>
          </a:lstStyle>
          <a:p>
            <a:pPr algn="ctr">
              <a:tabLst>
                <a:tab pos="347605" algn="l"/>
              </a:tabLst>
            </a:pPr>
            <a:r>
              <a:rPr lang="ru-RU" sz="1500" b="1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Научно-технологическая</a:t>
            </a:r>
          </a:p>
          <a:p>
            <a:pPr algn="ctr">
              <a:tabLst>
                <a:tab pos="347605" algn="l"/>
              </a:tabLst>
            </a:pPr>
            <a:r>
              <a:rPr lang="ru-RU" sz="1500" b="1" spc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сфера</a:t>
            </a:r>
          </a:p>
        </p:txBody>
      </p:sp>
      <p:cxnSp>
        <p:nvCxnSpPr>
          <p:cNvPr id="65" name="Прямая соединительная линия 64"/>
          <p:cNvCxnSpPr>
            <a:endCxn id="41" idx="1"/>
          </p:cNvCxnSpPr>
          <p:nvPr/>
        </p:nvCxnSpPr>
        <p:spPr>
          <a:xfrm flipV="1">
            <a:off x="5632037" y="931594"/>
            <a:ext cx="440475" cy="35739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endCxn id="43" idx="1"/>
          </p:cNvCxnSpPr>
          <p:nvPr/>
        </p:nvCxnSpPr>
        <p:spPr>
          <a:xfrm flipV="1">
            <a:off x="4669295" y="2074394"/>
            <a:ext cx="1411176" cy="635645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endCxn id="45" idx="1"/>
          </p:cNvCxnSpPr>
          <p:nvPr/>
        </p:nvCxnSpPr>
        <p:spPr>
          <a:xfrm>
            <a:off x="4803572" y="2738976"/>
            <a:ext cx="1276899" cy="47821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endCxn id="47" idx="1"/>
          </p:cNvCxnSpPr>
          <p:nvPr/>
        </p:nvCxnSpPr>
        <p:spPr>
          <a:xfrm>
            <a:off x="4669295" y="2865917"/>
            <a:ext cx="1411176" cy="149407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3229293" y="2865917"/>
            <a:ext cx="1411175" cy="1494077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>
            <a:stCxn id="53" idx="3"/>
          </p:cNvCxnSpPr>
          <p:nvPr/>
        </p:nvCxnSpPr>
        <p:spPr>
          <a:xfrm flipV="1">
            <a:off x="3258120" y="2771312"/>
            <a:ext cx="1382348" cy="44588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51" idx="3"/>
          </p:cNvCxnSpPr>
          <p:nvPr/>
        </p:nvCxnSpPr>
        <p:spPr>
          <a:xfrm>
            <a:off x="3258120" y="2074394"/>
            <a:ext cx="1353520" cy="565889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49" idx="3"/>
          </p:cNvCxnSpPr>
          <p:nvPr/>
        </p:nvCxnSpPr>
        <p:spPr>
          <a:xfrm>
            <a:off x="3258121" y="931594"/>
            <a:ext cx="1483583" cy="1839717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/>
          <a:srcRect l="35512" t="14197" r="35748" b="12947"/>
          <a:stretch/>
        </p:blipFill>
        <p:spPr>
          <a:xfrm>
            <a:off x="3584330" y="1182630"/>
            <a:ext cx="2169932" cy="317736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9" name="Номер слайда 1">
            <a:extLst>
              <a:ext uri="{FF2B5EF4-FFF2-40B4-BE49-F238E27FC236}">
                <a16:creationId xmlns:a16="http://schemas.microsoft.com/office/drawing/2014/main" id="{53B91A71-7EB8-40F0-8436-08C02CE75BCB}"/>
              </a:ext>
            </a:extLst>
          </p:cNvPr>
          <p:cNvSpPr txBox="1">
            <a:spLocks/>
          </p:cNvSpPr>
          <p:nvPr/>
        </p:nvSpPr>
        <p:spPr>
          <a:xfrm>
            <a:off x="8980185" y="56430"/>
            <a:ext cx="220238" cy="225267"/>
          </a:xfrm>
          <a:prstGeom prst="ellipse">
            <a:avLst/>
          </a:prstGeom>
          <a:noFill/>
          <a:ln w="22225" cap="rnd" cmpd="sng">
            <a:solidFill>
              <a:srgbClr val="C00000"/>
            </a:solidFill>
            <a:rou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742042">
              <a:defRPr/>
            </a:pPr>
            <a:fld id="{BAEB14EE-6C10-41AE-AAD2-102B90F2211F}" type="slidenum">
              <a:rPr lang="ru-RU" sz="1200" kern="0" cap="none">
                <a:ln>
                  <a:noFill/>
                </a:ln>
                <a:solidFill>
                  <a:srgbClr val="C00000"/>
                </a:solidFill>
                <a:effectLst>
                  <a:glow rad="63500">
                    <a:schemeClr val="bg1">
                      <a:lumMod val="9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pPr algn="ctr" defTabSz="742042">
                <a:defRPr/>
              </a:pPr>
              <a:t>4</a:t>
            </a:fld>
            <a:endParaRPr lang="ru-RU" sz="1200" kern="0" cap="none" dirty="0">
              <a:ln>
                <a:noFill/>
              </a:ln>
              <a:solidFill>
                <a:srgbClr val="C00000"/>
              </a:solidFill>
              <a:effectLst>
                <a:glow rad="63500">
                  <a:schemeClr val="bg1">
                    <a:lumMod val="9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3459807" y="4582573"/>
            <a:ext cx="2511013" cy="671644"/>
            <a:chOff x="176394" y="3503822"/>
            <a:chExt cx="3935896" cy="1242391"/>
          </a:xfrm>
          <a:solidFill>
            <a:srgbClr val="0074AB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176394" y="3503822"/>
              <a:ext cx="3935896" cy="1242391"/>
            </a:xfrm>
            <a:prstGeom prst="roundRect">
              <a:avLst/>
            </a:prstGeom>
            <a:noFill/>
            <a:ln w="38100">
              <a:solidFill>
                <a:schemeClr val="bg1">
                  <a:lumMod val="9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Shape 153"/>
            <p:cNvSpPr/>
            <p:nvPr/>
          </p:nvSpPr>
          <p:spPr>
            <a:xfrm>
              <a:off x="714077" y="3633010"/>
              <a:ext cx="2856450" cy="594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defTabSz="665440">
                <a:defRPr sz="2430" spc="218">
                  <a:latin typeface="Devanagari MT"/>
                  <a:ea typeface="Devanagari MT"/>
                  <a:cs typeface="Devanagari MT"/>
                  <a:sym typeface="Devanagari MT"/>
                </a:defRPr>
              </a:lvl1pPr>
            </a:lstStyle>
            <a:p>
              <a:pPr algn="ctr">
                <a:tabLst>
                  <a:tab pos="347605" algn="l"/>
                </a:tabLst>
              </a:pPr>
              <a:r>
                <a:rPr lang="ru-RU" sz="1500" b="1" spc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Биологическая сфера</a:t>
              </a: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" y="-15147"/>
            <a:ext cx="9636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97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A170F72-9592-4AE2-8D64-3D70813C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" y="1084843"/>
            <a:ext cx="2555452" cy="217112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356EA78-9895-4025-9522-945089A4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EF07A7-C681-47F7-8206-110A46369117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РЕАКЦИЯ ЗАПАДНОЙ ОБЩЕСТВЕННОСТИ НА </a:t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НОВУЮ ВОЕННУЮ ДОКТРИНУ РЕСПУБЛИКИ БЕЛАРУСЬ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8CA8BF-8305-47A2-A55F-E1A99F8FF601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об обновлении военной доктрины Республики Беларусь привлекла значительное внимание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7E4C8D4-E3AE-436C-A262-0A2875DAC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6" b="11111"/>
          <a:stretch>
            <a:fillRect/>
          </a:stretch>
        </p:blipFill>
        <p:spPr bwMode="auto">
          <a:xfrm>
            <a:off x="2120579" y="1084843"/>
            <a:ext cx="2555452" cy="217112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06E586-9028-41E0-9F8D-CC4FF95A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>
            <a:fillRect/>
          </a:stretch>
        </p:blipFill>
        <p:spPr bwMode="auto">
          <a:xfrm>
            <a:off x="4242493" y="1084843"/>
            <a:ext cx="2555452" cy="2180941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E348BF48-2FCB-4884-8FCE-F0B0AD37F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8"/>
          <a:stretch/>
        </p:blipFill>
        <p:spPr bwMode="auto">
          <a:xfrm>
            <a:off x="6684156" y="1084843"/>
            <a:ext cx="2568346" cy="2217324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3">
            <a:extLst>
              <a:ext uri="{FF2B5EF4-FFF2-40B4-BE49-F238E27FC236}">
                <a16:creationId xmlns:a16="http://schemas.microsoft.com/office/drawing/2014/main" id="{ECFA850E-0C81-478C-87D1-842E4FCF4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5" r="29975"/>
          <a:stretch/>
        </p:blipFill>
        <p:spPr bwMode="auto">
          <a:xfrm>
            <a:off x="113227" y="3061547"/>
            <a:ext cx="2588079" cy="2217324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A3BB86D4-7E82-4704-B021-CFB8FECC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" r="2036" b="41158"/>
          <a:stretch>
            <a:fillRect/>
          </a:stretch>
        </p:blipFill>
        <p:spPr bwMode="auto">
          <a:xfrm>
            <a:off x="2128874" y="3079737"/>
            <a:ext cx="2555452" cy="2199133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3">
            <a:extLst>
              <a:ext uri="{FF2B5EF4-FFF2-40B4-BE49-F238E27FC236}">
                <a16:creationId xmlns:a16="http://schemas.microsoft.com/office/drawing/2014/main" id="{C195605A-9DD4-469B-A401-EC61DA13D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1" r="-1" b="5566"/>
          <a:stretch/>
        </p:blipFill>
        <p:spPr bwMode="auto">
          <a:xfrm>
            <a:off x="4242493" y="3071469"/>
            <a:ext cx="2555452" cy="221566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18">
            <a:extLst>
              <a:ext uri="{FF2B5EF4-FFF2-40B4-BE49-F238E27FC236}">
                <a16:creationId xmlns:a16="http://schemas.microsoft.com/office/drawing/2014/main" id="{0D4B370C-FA13-449C-90F1-9F8DED7975EA}"/>
              </a:ext>
            </a:extLst>
          </p:cNvPr>
          <p:cNvGrpSpPr>
            <a:grpSpLocks/>
          </p:cNvGrpSpPr>
          <p:nvPr/>
        </p:nvGrpSpPr>
        <p:grpSpPr bwMode="auto">
          <a:xfrm>
            <a:off x="6699973" y="3071470"/>
            <a:ext cx="2552529" cy="2215668"/>
            <a:chOff x="5580112" y="627534"/>
            <a:chExt cx="1488678" cy="1728787"/>
          </a:xfrm>
        </p:grpSpPr>
        <p:grpSp>
          <p:nvGrpSpPr>
            <p:cNvPr id="23" name="Группа 16">
              <a:extLst>
                <a:ext uri="{FF2B5EF4-FFF2-40B4-BE49-F238E27FC236}">
                  <a16:creationId xmlns:a16="http://schemas.microsoft.com/office/drawing/2014/main" id="{A02CCEB4-BFBA-4B95-8970-FF445D3CA5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0112" y="627534"/>
              <a:ext cx="1488678" cy="1728787"/>
              <a:chOff x="5435600" y="627063"/>
              <a:chExt cx="1488678" cy="1728787"/>
            </a:xfrm>
          </p:grpSpPr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FD1E4902-5E4C-4CFD-8362-08F78494F3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2" r="13609" b="11256"/>
              <a:stretch>
                <a:fillRect/>
              </a:stretch>
            </p:blipFill>
            <p:spPr bwMode="auto">
              <a:xfrm>
                <a:off x="5435600" y="627063"/>
                <a:ext cx="1482725" cy="1728787"/>
              </a:xfrm>
              <a:prstGeom prst="rect">
                <a:avLst/>
              </a:prstGeom>
              <a:ln w="19050" cap="sq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5">
                <a:extLst>
                  <a:ext uri="{FF2B5EF4-FFF2-40B4-BE49-F238E27FC236}">
                    <a16:creationId xmlns:a16="http://schemas.microsoft.com/office/drawing/2014/main" id="{10FE7F16-4228-4C66-B30D-A5EE0B70A9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096" y="1419622"/>
                <a:ext cx="1488182" cy="355724"/>
              </a:xfrm>
              <a:prstGeom prst="rect">
                <a:avLst/>
              </a:prstGeom>
              <a:ln w="19050" cap="sq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78DB07A5-3461-40CA-8360-85DA25DB2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779662"/>
              <a:ext cx="1485900" cy="576064"/>
            </a:xfrm>
            <a:prstGeom prst="rect">
              <a:avLst/>
            </a:prstGeom>
            <a:ln w="19050" cap="sq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69F4AE9-8AD4-412F-A3ED-46A25441711F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1905DF68-68D3-4A33-BC1E-E560BD3D8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28" descr="ГШ">
              <a:extLst>
                <a:ext uri="{FF2B5EF4-FFF2-40B4-BE49-F238E27FC236}">
                  <a16:creationId xmlns:a16="http://schemas.microsoft.com/office/drawing/2014/main" id="{01342DA8-A657-47E2-9835-1C651A024EC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2332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1FEE9757-7CAA-4B40-A6C4-F1CFD1160C2E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ВОЕННАЯ ДОКТРИНА ‒ ОСНОВА ДЛЯ ВЫСТРАИВАНИЯ </a:t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РЕАЛИЗАЦИИ ВОЕННОЙ ПОЛИТИКИ ГОСУДАРСТВА</a:t>
            </a: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0CAC5305-8B99-450B-961B-61576E0A4E83}"/>
              </a:ext>
            </a:extLst>
          </p:cNvPr>
          <p:cNvSpPr/>
          <p:nvPr/>
        </p:nvSpPr>
        <p:spPr bwMode="auto">
          <a:xfrm>
            <a:off x="136593" y="4611115"/>
            <a:ext cx="9087987" cy="6446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123" name="Стрелка вниз 63">
            <a:extLst>
              <a:ext uri="{FF2B5EF4-FFF2-40B4-BE49-F238E27FC236}">
                <a16:creationId xmlns:a16="http://schemas.microsoft.com/office/drawing/2014/main" id="{346C42FA-E809-4EC4-B9C9-8FC1FA84D9EC}"/>
              </a:ext>
            </a:extLst>
          </p:cNvPr>
          <p:cNvSpPr/>
          <p:nvPr/>
        </p:nvSpPr>
        <p:spPr bwMode="auto">
          <a:xfrm rot="16200000">
            <a:off x="4083793" y="2837468"/>
            <a:ext cx="45719" cy="989114"/>
          </a:xfrm>
          <a:prstGeom prst="down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125" name="Стрелка вниз 64">
            <a:extLst>
              <a:ext uri="{FF2B5EF4-FFF2-40B4-BE49-F238E27FC236}">
                <a16:creationId xmlns:a16="http://schemas.microsoft.com/office/drawing/2014/main" id="{0382321A-390B-481D-B178-7794CD09C5BC}"/>
              </a:ext>
            </a:extLst>
          </p:cNvPr>
          <p:cNvSpPr/>
          <p:nvPr/>
        </p:nvSpPr>
        <p:spPr bwMode="auto">
          <a:xfrm>
            <a:off x="1550079" y="3412711"/>
            <a:ext cx="54749" cy="228228"/>
          </a:xfrm>
          <a:prstGeom prst="down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FBEA76B-8E78-4D44-8594-7537E1D5C1CF}"/>
              </a:ext>
            </a:extLst>
          </p:cNvPr>
          <p:cNvSpPr/>
          <p:nvPr/>
        </p:nvSpPr>
        <p:spPr bwMode="auto">
          <a:xfrm>
            <a:off x="306717" y="4007103"/>
            <a:ext cx="2777592" cy="551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D19DA918-9266-43E4-B2F2-CD06A9394668}"/>
              </a:ext>
            </a:extLst>
          </p:cNvPr>
          <p:cNvSpPr/>
          <p:nvPr/>
        </p:nvSpPr>
        <p:spPr bwMode="auto">
          <a:xfrm>
            <a:off x="221213" y="3935477"/>
            <a:ext cx="2777592" cy="552363"/>
          </a:xfrm>
          <a:prstGeom prst="rect">
            <a:avLst/>
          </a:prstGeom>
          <a:solidFill>
            <a:schemeClr val="tx2">
              <a:lumMod val="20000"/>
              <a:lumOff val="80000"/>
              <a:alpha val="69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3A3D315B-BA65-4936-93F4-9E0FA7F83236}"/>
              </a:ext>
            </a:extLst>
          </p:cNvPr>
          <p:cNvSpPr/>
          <p:nvPr/>
        </p:nvSpPr>
        <p:spPr bwMode="auto">
          <a:xfrm>
            <a:off x="107478" y="1666434"/>
            <a:ext cx="3439972" cy="51961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504000" anchor="ctr"/>
          <a:lstStyle/>
          <a:p>
            <a:pPr algn="ctr">
              <a:lnSpc>
                <a:spcPts val="1200"/>
              </a:lnSpc>
              <a:tabLst>
                <a:tab pos="2690813" algn="l"/>
              </a:tabLst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Конституция 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200"/>
              </a:lnSpc>
              <a:tabLst>
                <a:tab pos="2690813" algn="l"/>
              </a:tabLst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Республики Беларусь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8AB2DD9A-2AF4-4B2B-8368-316CC34D36A9}"/>
              </a:ext>
            </a:extLst>
          </p:cNvPr>
          <p:cNvSpPr/>
          <p:nvPr/>
        </p:nvSpPr>
        <p:spPr bwMode="auto">
          <a:xfrm>
            <a:off x="119775" y="2309414"/>
            <a:ext cx="3447640" cy="5826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504000" anchor="ctr"/>
          <a:lstStyle/>
          <a:p>
            <a:pPr algn="ctr">
              <a:lnSpc>
                <a:spcPts val="1200"/>
              </a:lnSpc>
              <a:tabLst>
                <a:tab pos="2690813" algn="l"/>
              </a:tabLst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Концепция </a:t>
            </a:r>
            <a:endParaRPr lang="en-US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ts val="1200"/>
              </a:lnSpc>
              <a:tabLst>
                <a:tab pos="2690813" algn="l"/>
              </a:tabLst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национальной безопасности Республики Беларусь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F95F6A73-08B7-4B67-AE02-5B54A43FA1F5}"/>
              </a:ext>
            </a:extLst>
          </p:cNvPr>
          <p:cNvSpPr/>
          <p:nvPr/>
        </p:nvSpPr>
        <p:spPr bwMode="auto">
          <a:xfrm>
            <a:off x="109501" y="3021944"/>
            <a:ext cx="3473072" cy="505030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84000" anchor="ctr"/>
          <a:lstStyle/>
          <a:p>
            <a:pPr algn="ctr">
              <a:lnSpc>
                <a:spcPts val="1200"/>
              </a:lnSpc>
              <a:defRPr/>
            </a:pPr>
            <a:r>
              <a:rPr lang="ru-RU" sz="1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Военная доктрина Республики Беларусь</a:t>
            </a:r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3C3B7AE8-C166-49ED-9584-35D256AF7D18}"/>
              </a:ext>
            </a:extLst>
          </p:cNvPr>
          <p:cNvSpPr/>
          <p:nvPr/>
        </p:nvSpPr>
        <p:spPr bwMode="auto">
          <a:xfrm>
            <a:off x="4614756" y="3160021"/>
            <a:ext cx="4609824" cy="4125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24"/>
              </a:lnSpc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 Республики Беларусь </a:t>
            </a:r>
            <a:b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«Об обороне»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6C462CF-7362-4CCA-BEDA-F0B6D1C692A8}"/>
              </a:ext>
            </a:extLst>
          </p:cNvPr>
          <p:cNvSpPr/>
          <p:nvPr/>
        </p:nvSpPr>
        <p:spPr bwMode="auto">
          <a:xfrm>
            <a:off x="140708" y="3786158"/>
            <a:ext cx="2777592" cy="6543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122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Законы о функциях </a:t>
            </a:r>
            <a:b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задачах  структурных компонентов военной организации государства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848FE15D-72A2-4E96-BDCC-071802924FEA}"/>
              </a:ext>
            </a:extLst>
          </p:cNvPr>
          <p:cNvSpPr/>
          <p:nvPr/>
        </p:nvSpPr>
        <p:spPr bwMode="auto">
          <a:xfrm>
            <a:off x="6394435" y="3979181"/>
            <a:ext cx="2830143" cy="5511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266E0BDD-FF1E-4C4E-92A4-D3C66EB2F4DA}"/>
              </a:ext>
            </a:extLst>
          </p:cNvPr>
          <p:cNvSpPr/>
          <p:nvPr/>
        </p:nvSpPr>
        <p:spPr bwMode="auto">
          <a:xfrm>
            <a:off x="6368110" y="3922124"/>
            <a:ext cx="2777592" cy="551148"/>
          </a:xfrm>
          <a:prstGeom prst="rect">
            <a:avLst/>
          </a:prstGeom>
          <a:solidFill>
            <a:schemeClr val="tx2">
              <a:lumMod val="20000"/>
              <a:lumOff val="80000"/>
              <a:alpha val="69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1442A6EB-B91E-484E-84A5-3B8129200B98}"/>
              </a:ext>
            </a:extLst>
          </p:cNvPr>
          <p:cNvSpPr/>
          <p:nvPr/>
        </p:nvSpPr>
        <p:spPr bwMode="auto">
          <a:xfrm>
            <a:off x="6277893" y="3816507"/>
            <a:ext cx="2777592" cy="604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24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Другие </a:t>
            </a:r>
            <a:b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законодательные акты</a:t>
            </a:r>
            <a:b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Республики Беларусь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B625BB21-421D-42E9-B1D1-2B74E37F7EC1}"/>
              </a:ext>
            </a:extLst>
          </p:cNvPr>
          <p:cNvSpPr/>
          <p:nvPr/>
        </p:nvSpPr>
        <p:spPr bwMode="auto">
          <a:xfrm>
            <a:off x="3218656" y="3964613"/>
            <a:ext cx="2775973" cy="589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122"/>
              </a:lnSpc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Закон </a:t>
            </a:r>
            <a:b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Республики Беларусь </a:t>
            </a:r>
            <a:b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«О военном положении»</a:t>
            </a: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F603ECEC-F4B8-4B56-99B7-286483C61F85}"/>
              </a:ext>
            </a:extLst>
          </p:cNvPr>
          <p:cNvSpPr/>
          <p:nvPr/>
        </p:nvSpPr>
        <p:spPr bwMode="auto">
          <a:xfrm>
            <a:off x="235497" y="4688954"/>
            <a:ext cx="2775974" cy="496760"/>
          </a:xfrm>
          <a:prstGeom prst="rect">
            <a:avLst/>
          </a:prstGeom>
          <a:solidFill>
            <a:schemeClr val="accent2">
              <a:lumMod val="40000"/>
              <a:lumOff val="60000"/>
              <a:alpha val="69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24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обороны </a:t>
            </a:r>
          </a:p>
          <a:p>
            <a:pPr algn="ctr">
              <a:lnSpc>
                <a:spcPts val="1224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Республики Беларусь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3F15971B-AA25-42B5-973F-1794FFDFF743}"/>
              </a:ext>
            </a:extLst>
          </p:cNvPr>
          <p:cNvSpPr/>
          <p:nvPr/>
        </p:nvSpPr>
        <p:spPr bwMode="auto">
          <a:xfrm>
            <a:off x="3123157" y="4688954"/>
            <a:ext cx="3046287" cy="496760"/>
          </a:xfrm>
          <a:prstGeom prst="rect">
            <a:avLst/>
          </a:prstGeom>
          <a:solidFill>
            <a:schemeClr val="accent2">
              <a:lumMod val="40000"/>
              <a:lumOff val="60000"/>
              <a:alpha val="69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122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Концепция </a:t>
            </a:r>
            <a:b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строительства и развития Вооруженных Сил</a:t>
            </a:r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1ADA6379-ED7E-4DA6-B205-7AD3F9CC3A31}"/>
              </a:ext>
            </a:extLst>
          </p:cNvPr>
          <p:cNvSpPr/>
          <p:nvPr/>
        </p:nvSpPr>
        <p:spPr bwMode="auto">
          <a:xfrm>
            <a:off x="6276275" y="4688954"/>
            <a:ext cx="2845574" cy="496760"/>
          </a:xfrm>
          <a:prstGeom prst="rect">
            <a:avLst/>
          </a:prstGeom>
          <a:solidFill>
            <a:schemeClr val="accent2">
              <a:lumMod val="40000"/>
              <a:lumOff val="60000"/>
              <a:alpha val="69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122"/>
              </a:lnSpc>
              <a:defRPr/>
            </a:pPr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Государственная программа вооружения</a:t>
            </a:r>
          </a:p>
        </p:txBody>
      </p:sp>
      <p:sp>
        <p:nvSpPr>
          <p:cNvPr id="145" name="Стрелка вниз 85">
            <a:extLst>
              <a:ext uri="{FF2B5EF4-FFF2-40B4-BE49-F238E27FC236}">
                <a16:creationId xmlns:a16="http://schemas.microsoft.com/office/drawing/2014/main" id="{45B344C0-B706-4AAD-A63F-FE3573FAFD76}"/>
              </a:ext>
            </a:extLst>
          </p:cNvPr>
          <p:cNvSpPr/>
          <p:nvPr/>
        </p:nvSpPr>
        <p:spPr bwMode="auto">
          <a:xfrm>
            <a:off x="1589951" y="2199087"/>
            <a:ext cx="45719" cy="9732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146" name="Стрелка вниз 86">
            <a:extLst>
              <a:ext uri="{FF2B5EF4-FFF2-40B4-BE49-F238E27FC236}">
                <a16:creationId xmlns:a16="http://schemas.microsoft.com/office/drawing/2014/main" id="{5028B399-7E0A-4C53-A2BC-6A090FDD667D}"/>
              </a:ext>
            </a:extLst>
          </p:cNvPr>
          <p:cNvSpPr/>
          <p:nvPr/>
        </p:nvSpPr>
        <p:spPr bwMode="auto">
          <a:xfrm>
            <a:off x="1604828" y="2904873"/>
            <a:ext cx="45719" cy="10383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147" name="Стрелка вниз 88">
            <a:extLst>
              <a:ext uri="{FF2B5EF4-FFF2-40B4-BE49-F238E27FC236}">
                <a16:creationId xmlns:a16="http://schemas.microsoft.com/office/drawing/2014/main" id="{FDD36D5B-35FB-4881-AAC0-C800E60EA2C7}"/>
              </a:ext>
            </a:extLst>
          </p:cNvPr>
          <p:cNvSpPr/>
          <p:nvPr/>
        </p:nvSpPr>
        <p:spPr bwMode="auto">
          <a:xfrm>
            <a:off x="4475123" y="3667188"/>
            <a:ext cx="45322" cy="275573"/>
          </a:xfrm>
          <a:prstGeom prst="down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AF791AC5-099B-4537-9D54-E9D40B4B05B3}"/>
              </a:ext>
            </a:extLst>
          </p:cNvPr>
          <p:cNvCxnSpPr/>
          <p:nvPr/>
        </p:nvCxnSpPr>
        <p:spPr bwMode="auto">
          <a:xfrm flipV="1">
            <a:off x="1256802" y="3662332"/>
            <a:ext cx="6561981" cy="24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9" name="Стрелка вниз 90">
            <a:extLst>
              <a:ext uri="{FF2B5EF4-FFF2-40B4-BE49-F238E27FC236}">
                <a16:creationId xmlns:a16="http://schemas.microsoft.com/office/drawing/2014/main" id="{D3F4657C-0DF3-411A-95E7-AC5DAD386C8F}"/>
              </a:ext>
            </a:extLst>
          </p:cNvPr>
          <p:cNvSpPr/>
          <p:nvPr/>
        </p:nvSpPr>
        <p:spPr bwMode="auto">
          <a:xfrm>
            <a:off x="1247817" y="3664760"/>
            <a:ext cx="45322" cy="108044"/>
          </a:xfrm>
          <a:prstGeom prst="down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sp>
        <p:nvSpPr>
          <p:cNvPr id="150" name="Стрелка вниз 91">
            <a:extLst>
              <a:ext uri="{FF2B5EF4-FFF2-40B4-BE49-F238E27FC236}">
                <a16:creationId xmlns:a16="http://schemas.microsoft.com/office/drawing/2014/main" id="{9B7001CD-0A6D-4A0A-B77D-DB4E1F6D858D}"/>
              </a:ext>
            </a:extLst>
          </p:cNvPr>
          <p:cNvSpPr/>
          <p:nvPr/>
        </p:nvSpPr>
        <p:spPr bwMode="auto">
          <a:xfrm>
            <a:off x="7789706" y="3662332"/>
            <a:ext cx="46940" cy="131110"/>
          </a:xfrm>
          <a:prstGeom prst="downArrow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/>
          </a:p>
        </p:txBody>
      </p:sp>
      <p:cxnSp>
        <p:nvCxnSpPr>
          <p:cNvPr id="151" name="Прямая со стрелкой 150">
            <a:extLst>
              <a:ext uri="{FF2B5EF4-FFF2-40B4-BE49-F238E27FC236}">
                <a16:creationId xmlns:a16="http://schemas.microsoft.com/office/drawing/2014/main" id="{2F6641AA-3F74-4586-BFB0-D7A45A930FF1}"/>
              </a:ext>
            </a:extLst>
          </p:cNvPr>
          <p:cNvCxnSpPr>
            <a:cxnSpLocks/>
          </p:cNvCxnSpPr>
          <p:nvPr/>
        </p:nvCxnSpPr>
        <p:spPr>
          <a:xfrm>
            <a:off x="6169444" y="3565875"/>
            <a:ext cx="0" cy="10452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AutoShape 21">
            <a:extLst>
              <a:ext uri="{FF2B5EF4-FFF2-40B4-BE49-F238E27FC236}">
                <a16:creationId xmlns:a16="http://schemas.microsoft.com/office/drawing/2014/main" id="{9E22E76F-9FA7-4CAA-8BAC-7DC8D5AC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2" y="608477"/>
            <a:ext cx="9127748" cy="96090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marL="65088" indent="381000" algn="just" eaLnBrk="0" hangingPunct="0">
              <a:lnSpc>
                <a:spcPts val="1300"/>
              </a:lnSpc>
              <a:buClr>
                <a:srgbClr val="FF0000"/>
              </a:buClr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ВОЕННАЯ ПОЛИТИКА РЕСПУБЛИКИ БЕЛАРУСЬ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– деятельность государства, направленная на обеспечение военной безопасности и оборону государства, осуществление военного строительства в Республике Беларусь. Военная политика отражает отношение Республики Беларусь к военным конфликтам и определяет порядок применения военной силы для защиты национальных интересов Республики Беларусь</a:t>
            </a:r>
            <a:r>
              <a:rPr lang="ru-RU" sz="1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54" name="Picture 46" descr="C:\Documents and Settings\BAO\Рабочий стол\1300170006613424.jpg">
            <a:extLst>
              <a:ext uri="{FF2B5EF4-FFF2-40B4-BE49-F238E27FC236}">
                <a16:creationId xmlns:a16="http://schemas.microsoft.com/office/drawing/2014/main" id="{1FC68BC3-8C5D-4F3A-ABAC-6D75006A47D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3157" y="1706744"/>
            <a:ext cx="360000" cy="4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5" name="Picture 47" descr="C:\Documents and Settings\BAO\Рабочий стол\6227848119.jpg">
            <a:extLst>
              <a:ext uri="{FF2B5EF4-FFF2-40B4-BE49-F238E27FC236}">
                <a16:creationId xmlns:a16="http://schemas.microsoft.com/office/drawing/2014/main" id="{32CE869E-625E-483C-A169-AA9D7AC1A0E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432" y="2376090"/>
            <a:ext cx="360000" cy="4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" name="Объект 3">
            <a:extLst>
              <a:ext uri="{FF2B5EF4-FFF2-40B4-BE49-F238E27FC236}">
                <a16:creationId xmlns:a16="http://schemas.microsoft.com/office/drawing/2014/main" id="{91B57974-66B6-42BF-8517-5F2084C985D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r="51524"/>
          <a:stretch>
            <a:fillRect/>
          </a:stretch>
        </p:blipFill>
        <p:spPr>
          <a:xfrm>
            <a:off x="3135943" y="3062652"/>
            <a:ext cx="360000" cy="432000"/>
          </a:xfrm>
          <a:prstGeom prst="rect">
            <a:avLst/>
          </a:prstGeom>
        </p:spPr>
      </p:pic>
      <p:sp>
        <p:nvSpPr>
          <p:cNvPr id="35" name="AutoShape 21">
            <a:extLst>
              <a:ext uri="{FF2B5EF4-FFF2-40B4-BE49-F238E27FC236}">
                <a16:creationId xmlns:a16="http://schemas.microsoft.com/office/drawing/2014/main" id="{D9A09BF5-166E-48B8-8D26-05209CB5C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1452" y="1647226"/>
            <a:ext cx="5503128" cy="14349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marL="65088" indent="381000" algn="just" eaLnBrk="0" hangingPunct="0">
              <a:lnSpc>
                <a:spcPts val="1300"/>
              </a:lnSpc>
              <a:buClr>
                <a:srgbClr val="FF0000"/>
              </a:buClr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ВОЕННАЯ ДОКТРИНА РЕСПУБЛИКИ БЕЛАРУСЬ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система официально принятых в Республике Беларусь взглядов на поддержание международного мира и безопасности, обеспечение военной безопасности Республики Беларусь, ее вооруженную защиту в рамках обороны государства.</a:t>
            </a:r>
          </a:p>
          <a:p>
            <a:pPr marL="65088" indent="381000" algn="just" eaLnBrk="0" hangingPunct="0">
              <a:lnSpc>
                <a:spcPts val="1300"/>
              </a:lnSpc>
              <a:buClr>
                <a:srgbClr val="FF0000"/>
              </a:buClr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Военная доктрина отражает основы военной политики Республики Беларусь </a:t>
            </a:r>
            <a:r>
              <a:rPr lang="ru-RU" sz="1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ru-RU" sz="1200" i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6B0D523-A0B2-49DC-AC5D-66AF6DA1C624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CDF1C116-F80B-4040-8A8C-3B650A4EF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028" descr="ГШ">
              <a:extLst>
                <a:ext uri="{FF2B5EF4-FFF2-40B4-BE49-F238E27FC236}">
                  <a16:creationId xmlns:a16="http://schemas.microsoft.com/office/drawing/2014/main" id="{CC988BB5-6E09-4F15-B721-6069DFF1DA6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077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D80142D-7643-4144-A96A-B41EE6A520A8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УСЛОВИЯ,ОПРЕДЕЛИВШИЕ НЕОБХОДИМОСТЬ ПЕРЕРАБОТКИ ВОЕННОЙ ДОКТРИНЫ</a:t>
            </a:r>
          </a:p>
        </p:txBody>
      </p:sp>
      <p:sp>
        <p:nvSpPr>
          <p:cNvPr id="31" name="AutoShape 21">
            <a:extLst>
              <a:ext uri="{FF2B5EF4-FFF2-40B4-BE49-F238E27FC236}">
                <a16:creationId xmlns:a16="http://schemas.microsoft.com/office/drawing/2014/main" id="{0D4BCBD7-0E44-4B38-8232-702C2C960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094" y="618133"/>
            <a:ext cx="6750068" cy="68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изменение военно-политической обстановки, возникновение новых тенденций ее развития, трансформация политико-силовой конфигурации в Европейском регионе</a:t>
            </a:r>
          </a:p>
        </p:txBody>
      </p:sp>
      <p:sp>
        <p:nvSpPr>
          <p:cNvPr id="36" name="AutoShape 21">
            <a:extLst>
              <a:ext uri="{FF2B5EF4-FFF2-40B4-BE49-F238E27FC236}">
                <a16:creationId xmlns:a16="http://schemas.microsoft.com/office/drawing/2014/main" id="{185A9799-E52C-45C6-AA9B-A261DD46A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54" y="1349814"/>
            <a:ext cx="6750068" cy="60875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корректировка положений Конституции Республики Беларусь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в соответствии с Решением республиканского референдума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(4 марта 2022 г.)</a:t>
            </a:r>
          </a:p>
        </p:txBody>
      </p:sp>
      <p:sp>
        <p:nvSpPr>
          <p:cNvPr id="42" name="AutoShape 21">
            <a:extLst>
              <a:ext uri="{FF2B5EF4-FFF2-40B4-BE49-F238E27FC236}">
                <a16:creationId xmlns:a16="http://schemas.microsoft.com/office/drawing/2014/main" id="{9305006D-D7E0-46B1-8EB9-F1C0D3E6E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002" y="3804888"/>
            <a:ext cx="6763616" cy="684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развитие национальной теории военного искусства, в том числе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по вопросам применения военной силы в мирное время, придания всенародного характера обороне государства и т.д.</a:t>
            </a: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47BCC7B1-3FAE-4F40-9738-D62362197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002" y="3003862"/>
            <a:ext cx="6763616" cy="74000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обновление Военной доктрины Союзного государства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(4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ноября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2021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0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г.), определяющей меры по укреплению единого оборонного пространства и организации вооруженной защиты Союзного государства для предотвращения и устранения военных угроз</a:t>
            </a:r>
          </a:p>
        </p:txBody>
      </p:sp>
      <p:sp>
        <p:nvSpPr>
          <p:cNvPr id="45" name="AutoShape 21">
            <a:extLst>
              <a:ext uri="{FF2B5EF4-FFF2-40B4-BE49-F238E27FC236}">
                <a16:creationId xmlns:a16="http://schemas.microsoft.com/office/drawing/2014/main" id="{110DF19F-5861-41A6-B0C1-0FE3A5D8F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003" y="4560094"/>
            <a:ext cx="6763615" cy="729932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совершенствование подготовки </a:t>
            </a:r>
            <a:r>
              <a:rPr lang="ru-RU" sz="1400" b="1" dirty="0" err="1">
                <a:solidFill>
                  <a:schemeClr val="tx1"/>
                </a:solidFill>
                <a:latin typeface="Arial" panose="020B0604020202020204" pitchFamily="34" charset="0"/>
              </a:rPr>
              <a:t>военнообученного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 резерва, уточнение подходов к вопросам воинского обучения и воспитания, культивирования у граждан Республики Беларусь патриотизма, желания защищать свою Родину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4090259E-206D-4348-ABAB-1B57C06D50B9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10815" r="22635" b="28162"/>
          <a:stretch/>
        </p:blipFill>
        <p:spPr bwMode="auto">
          <a:xfrm>
            <a:off x="8129100" y="3840574"/>
            <a:ext cx="1116000" cy="648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177D2A-AD22-4C17-9F6B-DC2645522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7" y="4607507"/>
            <a:ext cx="1144008" cy="684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46" descr="C:\Documents and Settings\BAO\Рабочий стол\1300170006613424.jpg">
            <a:extLst>
              <a:ext uri="{FF2B5EF4-FFF2-40B4-BE49-F238E27FC236}">
                <a16:creationId xmlns:a16="http://schemas.microsoft.com/office/drawing/2014/main" id="{F237E90F-D9AD-4E3D-98D3-0FAA28D6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94" y="1366411"/>
            <a:ext cx="1105881" cy="1596747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47" descr="C:\Documents and Settings\BAO\Рабочий стол\6227848119.jpg">
            <a:extLst>
              <a:ext uri="{FF2B5EF4-FFF2-40B4-BE49-F238E27FC236}">
                <a16:creationId xmlns:a16="http://schemas.microsoft.com/office/drawing/2014/main" id="{F55DBE5F-9CD5-49D9-BF84-A6E7107EF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5971" y="1373096"/>
            <a:ext cx="1148625" cy="1590062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D35546B8-991E-4477-A85D-268035CD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5970" y="3035338"/>
            <a:ext cx="1148625" cy="715012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5BE6DC2-CAB5-4ABB-A4E0-D6F615830AF5}"/>
              </a:ext>
            </a:extLst>
          </p:cNvPr>
          <p:cNvGrpSpPr>
            <a:grpSpLocks/>
          </p:cNvGrpSpPr>
          <p:nvPr/>
        </p:nvGrpSpPr>
        <p:grpSpPr bwMode="auto">
          <a:xfrm>
            <a:off x="89994" y="3053518"/>
            <a:ext cx="1105881" cy="663676"/>
            <a:chOff x="3244482" y="1756362"/>
            <a:chExt cx="2813418" cy="158254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E2AA1BF-4B61-4294-A7DA-EF457E619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44482" y="1756362"/>
              <a:ext cx="2813418" cy="15825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F0A4493-7381-40BB-89E0-278A00D29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22203" y="2052318"/>
              <a:ext cx="960731" cy="952725"/>
            </a:xfrm>
            <a:prstGeom prst="rect">
              <a:avLst/>
            </a:prstGeom>
            <a:effectLst>
              <a:glow rad="25400"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633B15-0E0A-42A8-AF4A-B7C459177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8744" y="2107039"/>
              <a:ext cx="1603345" cy="843282"/>
            </a:xfrm>
            <a:prstGeom prst="rect">
              <a:avLst/>
            </a:prstGeom>
            <a:effectLst>
              <a:glow rad="38100">
                <a:schemeClr val="bg1">
                  <a:alpha val="80000"/>
                </a:schemeClr>
              </a:glow>
            </a:effec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68147D-A1F7-4B84-A291-60798C6A58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5" y="644553"/>
            <a:ext cx="1105881" cy="631498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10" descr="Военно-патриотический лагерь «Мужество»">
            <a:extLst>
              <a:ext uri="{FF2B5EF4-FFF2-40B4-BE49-F238E27FC236}">
                <a16:creationId xmlns:a16="http://schemas.microsoft.com/office/drawing/2014/main" id="{0EB45DD3-D857-4316-92C2-35FC7FA97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14" b="14426"/>
          <a:stretch/>
        </p:blipFill>
        <p:spPr bwMode="auto">
          <a:xfrm>
            <a:off x="8135873" y="4606178"/>
            <a:ext cx="1116000" cy="693136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DFCEE7-AB55-4579-90AB-8B06AE62D9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" y="3831959"/>
            <a:ext cx="1129447" cy="663676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AutoShape 21">
            <a:extLst>
              <a:ext uri="{FF2B5EF4-FFF2-40B4-BE49-F238E27FC236}">
                <a16:creationId xmlns:a16="http://schemas.microsoft.com/office/drawing/2014/main" id="{9A3D3D51-C136-4EE9-BC48-75534C2A0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777" y="1999274"/>
            <a:ext cx="6763615" cy="96388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/>
          <a:p>
            <a: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разработка и одобрение Советом безопасности Республики Беларусь новой редакции Концепции национальной безопасности Республики Беларусь, отражающей трансформацию всего спектра современных угроз и определяющей единые подходы к формированию </a:t>
            </a:r>
            <a:b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и реализации государственной политики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578DB-56CB-4D0E-A687-30B68A4CA3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69" y="615529"/>
            <a:ext cx="1148625" cy="691872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BEA7E4D-AF4B-4E16-B964-70573A05C870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34" name="Picture 14">
              <a:extLst>
                <a:ext uri="{FF2B5EF4-FFF2-40B4-BE49-F238E27FC236}">
                  <a16:creationId xmlns:a16="http://schemas.microsoft.com/office/drawing/2014/main" id="{2598F69D-CAA3-4D18-8BE4-A8184AB7A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028" descr="ГШ">
              <a:extLst>
                <a:ext uri="{FF2B5EF4-FFF2-40B4-BE49-F238E27FC236}">
                  <a16:creationId xmlns:a16="http://schemas.microsoft.com/office/drawing/2014/main" id="{F15935B1-FE05-42DC-A06C-E7713B782AA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0957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C8C0F9-AA2C-49D3-ADD0-690BFCC68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3" t="18748" r="50167" b="5956"/>
          <a:stretch/>
        </p:blipFill>
        <p:spPr>
          <a:xfrm>
            <a:off x="6405348" y="1081751"/>
            <a:ext cx="2819830" cy="3926931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0DD828-6F8A-4A64-86A2-3C0D7ADC9CB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30594" t="20328" r="38885" b="7067"/>
          <a:stretch/>
        </p:blipFill>
        <p:spPr>
          <a:xfrm>
            <a:off x="3258488" y="1081751"/>
            <a:ext cx="2952332" cy="3551209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93B622-D6FD-4124-BFA8-1723823410A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27098" t="9576" r="28223" b="4018"/>
          <a:stretch/>
        </p:blipFill>
        <p:spPr>
          <a:xfrm>
            <a:off x="126115" y="1081751"/>
            <a:ext cx="2952333" cy="3679206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F2E5127F-9767-4B72-B213-BE4851A6D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C881E2-FE70-4D8B-9510-5805701552AD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ОРГАНИЗАЦИЯ РАБОТЫ НАД ПРОЕКТОМ НОВОЙ РЕДАКЦИИ ВОЕННОЙ ДОКТРИНЫ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38FCDD7-4FCF-4454-90A6-C75A4453459E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448" y="4188156"/>
            <a:ext cx="1728000" cy="1111807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30ECFFD-3BA6-4721-B8DB-B63B43ED0B46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9" y="4188156"/>
            <a:ext cx="1728000" cy="1111807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621EA7F-640D-4E6D-A1A4-8FEE201E1FA9}"/>
              </a:ext>
            </a:extLst>
          </p:cNvPr>
          <p:cNvGrpSpPr/>
          <p:nvPr/>
        </p:nvGrpSpPr>
        <p:grpSpPr>
          <a:xfrm>
            <a:off x="229233" y="2987902"/>
            <a:ext cx="4342442" cy="1123932"/>
            <a:chOff x="311321" y="2384781"/>
            <a:chExt cx="4191305" cy="1279827"/>
          </a:xfrm>
        </p:grpSpPr>
        <p:sp>
          <p:nvSpPr>
            <p:cNvPr id="35" name="Равнобедренный треугольник 34">
              <a:extLst>
                <a:ext uri="{FF2B5EF4-FFF2-40B4-BE49-F238E27FC236}">
                  <a16:creationId xmlns:a16="http://schemas.microsoft.com/office/drawing/2014/main" id="{C077D411-CEE6-438A-A5CB-498A0BC0E425}"/>
                </a:ext>
              </a:extLst>
            </p:cNvPr>
            <p:cNvSpPr/>
            <p:nvPr/>
          </p:nvSpPr>
          <p:spPr>
            <a:xfrm rot="18481957">
              <a:off x="1733593" y="2075521"/>
              <a:ext cx="410176" cy="1181088"/>
            </a:xfrm>
            <a:prstGeom prst="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1400"/>
                </a:lnSpc>
              </a:pPr>
              <a:endParaRPr lang="x-none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6C0A642C-D42C-4338-8AF7-EF6418CAEE19}"/>
                </a:ext>
              </a:extLst>
            </p:cNvPr>
            <p:cNvSpPr/>
            <p:nvPr/>
          </p:nvSpPr>
          <p:spPr>
            <a:xfrm>
              <a:off x="311321" y="2384781"/>
              <a:ext cx="4191305" cy="1279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1400"/>
                </a:lnSpc>
              </a:pP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r>
                <a:rPr lang="ru-RU" sz="14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связи с изменением военно-стратегической обстановки Министерству обороны во взаимодействии с уполномоченными государственными органами и организациями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приступить к разработке новой Военной доктрины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  <a:endParaRPr lang="x-non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BC8FEC5-4047-4864-939A-4A1288A105F8}"/>
              </a:ext>
            </a:extLst>
          </p:cNvPr>
          <p:cNvGrpSpPr/>
          <p:nvPr/>
        </p:nvGrpSpPr>
        <p:grpSpPr>
          <a:xfrm>
            <a:off x="4751714" y="2976843"/>
            <a:ext cx="4391698" cy="1134988"/>
            <a:chOff x="4646074" y="2370527"/>
            <a:chExt cx="4391698" cy="1287307"/>
          </a:xfrm>
        </p:grpSpPr>
        <p:sp>
          <p:nvSpPr>
            <p:cNvPr id="31" name="Равнобедренный треугольник 30">
              <a:extLst>
                <a:ext uri="{FF2B5EF4-FFF2-40B4-BE49-F238E27FC236}">
                  <a16:creationId xmlns:a16="http://schemas.microsoft.com/office/drawing/2014/main" id="{71CFAD25-1E74-4607-928E-640B08CAE214}"/>
                </a:ext>
              </a:extLst>
            </p:cNvPr>
            <p:cNvSpPr/>
            <p:nvPr/>
          </p:nvSpPr>
          <p:spPr>
            <a:xfrm rot="18239930">
              <a:off x="5315028" y="1760799"/>
              <a:ext cx="375236" cy="1594692"/>
            </a:xfrm>
            <a:prstGeom prst="triangle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1400"/>
                </a:lnSpc>
              </a:pPr>
              <a:endParaRPr lang="x-none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5FF617F6-3D50-47A3-8AAA-16A7DC7FD2E9}"/>
                </a:ext>
              </a:extLst>
            </p:cNvPr>
            <p:cNvSpPr/>
            <p:nvPr/>
          </p:nvSpPr>
          <p:spPr>
            <a:xfrm>
              <a:off x="4646074" y="2378007"/>
              <a:ext cx="4391698" cy="12798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ts val="1400"/>
                </a:lnSpc>
              </a:pP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ПРИКАЗЫВАЮ:</a:t>
              </a:r>
            </a:p>
            <a:p>
              <a:pPr algn="just">
                <a:lnSpc>
                  <a:spcPts val="1400"/>
                </a:lnSpc>
              </a:pP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Создать </a:t>
              </a:r>
              <a:r>
                <a: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межведомственную рабочую группу </a:t>
              </a:r>
              <a:r>
                <a:rPr lang="ru-RU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 подготовке проекта новой редакции Военной доктрины Республики Беларусь…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A69E1B-3B93-489C-B1CD-2605E59221BC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13" y="4188156"/>
            <a:ext cx="1728000" cy="1111807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B60BF7E-BEE6-4E4B-8F40-9A89F824FBD7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59" y="4188156"/>
            <a:ext cx="1728000" cy="1111807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A0023C5-0498-4E42-A495-EBFDC6E008D3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66F7226C-1679-466F-A688-96E760045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28" descr="ГШ">
              <a:extLst>
                <a:ext uri="{FF2B5EF4-FFF2-40B4-BE49-F238E27FC236}">
                  <a16:creationId xmlns:a16="http://schemas.microsoft.com/office/drawing/2014/main" id="{845B7F03-F50F-4B75-9F47-4E41CD91867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7CE0F1-C036-4249-952A-56A76C1F47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" b="9160"/>
          <a:stretch/>
        </p:blipFill>
        <p:spPr>
          <a:xfrm>
            <a:off x="7491847" y="4188156"/>
            <a:ext cx="1728000" cy="1111807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529B0A5-7424-4F71-BE00-228170924D35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новой Военной доктрины будет вынесен на утверждение Всебелорусского народного 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298982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4">
            <a:extLst>
              <a:ext uri="{FF2B5EF4-FFF2-40B4-BE49-F238E27FC236}">
                <a16:creationId xmlns:a16="http://schemas.microsoft.com/office/drawing/2014/main" id="{B52762E9-514E-41AF-B3BD-0BF9F96E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304" y="30587"/>
            <a:ext cx="256216" cy="253896"/>
          </a:xfrm>
          <a:prstGeom prst="rect">
            <a:avLst/>
          </a:prstGeom>
          <a:noFill/>
          <a:ln w="6350" cap="sq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4CAF17A8-7563-4BE0-B081-7C5CF247FA97}" type="slidenum">
              <a:rPr lang="ru-RU" sz="1000"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673DB40-4F5F-4B96-94D5-AF1C828E69AE}"/>
              </a:ext>
            </a:extLst>
          </p:cNvPr>
          <p:cNvSpPr/>
          <p:nvPr/>
        </p:nvSpPr>
        <p:spPr>
          <a:xfrm>
            <a:off x="92921" y="566689"/>
            <a:ext cx="9165568" cy="4770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Военная доктрина может служить основой </a:t>
            </a:r>
          </a:p>
          <a:p>
            <a:pPr algn="ctr">
              <a:lnSpc>
                <a:spcPts val="1500"/>
              </a:lnSpc>
            </a:pP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урегулирования ситуации </a:t>
            </a:r>
            <a:r>
              <a:rPr lang="ru-RU" sz="1500" b="1" i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европе</a:t>
            </a:r>
            <a:r>
              <a:rPr lang="ru-RU" sz="1500" b="1" i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запуска мирного диалога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952" y="4523098"/>
            <a:ext cx="9165568" cy="810478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>
            <a:defPPr>
              <a:defRPr lang="en-US"/>
            </a:defPPr>
            <a:lvl1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 sz="1400" b="1">
                <a:solidFill>
                  <a:schemeClr val="lt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71463">
              <a:lnSpc>
                <a:spcPts val="16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Республика Беларусь открыта к сотрудничеству в военной сфере с любыми государствами.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 том числе с государствами НАТО,  при условии прекращения ими агрессивной риторики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 действий в отношении нашей страны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952" y="1122036"/>
            <a:ext cx="9165568" cy="87935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  <a:round/>
          </a:ln>
          <a:effectLst>
            <a:glow rad="63500">
              <a:schemeClr val="bg1">
                <a:lumMod val="85000"/>
                <a:alpha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059" tIns="55059" rIns="55059" bIns="55059" anchor="ctr"/>
          <a:lstStyle>
            <a:defPPr>
              <a:defRPr lang="en-US"/>
            </a:defPPr>
            <a:lvl1pPr indent="366713" algn="just" eaLnBrk="0" hangingPunct="0">
              <a:lnSpc>
                <a:spcPts val="14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 sz="1400" b="1">
                <a:latin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indent="271463">
              <a:lnSpc>
                <a:spcPts val="1600"/>
              </a:lnSpc>
              <a:buNone/>
            </a:pPr>
            <a:r>
              <a:rPr lang="ru-RU" dirty="0">
                <a:solidFill>
                  <a:schemeClr val="tx1"/>
                </a:solidFill>
              </a:rPr>
              <a:t>В доктрине продемонстрирована заинтересованность Республики Беларусь в восстановлении влияния международных организаций по безопасности, таких как ООН, ОБСЕ и других, эффективном их функционировании по предотвращению и разрешению вооруженных столкновений</a:t>
            </a:r>
          </a:p>
        </p:txBody>
      </p:sp>
      <p:pic>
        <p:nvPicPr>
          <p:cNvPr id="5" name="Рисунок 4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21045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2" y="21045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46B255-CDA6-4C87-AEC3-9232196A0A8A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97" y="3362769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91B2EC-51C6-442B-B03D-68F0401C7E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" b="9953"/>
          <a:stretch/>
        </p:blipFill>
        <p:spPr>
          <a:xfrm>
            <a:off x="7491308" y="3362769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Заседание Комитета начальников штабов вооруженных сил государств — участников СНГ">
            <a:extLst>
              <a:ext uri="{FF2B5EF4-FFF2-40B4-BE49-F238E27FC236}">
                <a16:creationId xmlns:a16="http://schemas.microsoft.com/office/drawing/2014/main" id="{01303F61-7A2B-4D67-AECC-379D601AEF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9" b="16363"/>
          <a:stretch/>
        </p:blipFill>
        <p:spPr bwMode="auto">
          <a:xfrm>
            <a:off x="5650531" y="21045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C3CE78-D959-4F36-B797-251C83E87130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51" y="21045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D9A545E-7B69-48D5-A3A1-0B643AB47CBC}"/>
              </a:ext>
            </a:extLst>
          </p:cNvPr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36102" y="3362769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3101DDD-9E1B-402E-B958-997AFA7942CF}"/>
              </a:ext>
            </a:extLst>
          </p:cNvPr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44" y="2104548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IMG_8059.jpg">
            <a:extLst>
              <a:ext uri="{FF2B5EF4-FFF2-40B4-BE49-F238E27FC236}">
                <a16:creationId xmlns:a16="http://schemas.microsoft.com/office/drawing/2014/main" id="{C80DA7AE-19A3-4B61-920F-F64649E3BAC7}"/>
              </a:ext>
            </a:extLst>
          </p:cNvPr>
          <p:cNvPicPr preferRelativeResize="0"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5778" y="3369542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6" descr="Міратворчая місія ў Ліване | ВаенпалiтБел вики | Fandom">
            <a:extLst>
              <a:ext uri="{FF2B5EF4-FFF2-40B4-BE49-F238E27FC236}">
                <a16:creationId xmlns:a16="http://schemas.microsoft.com/office/drawing/2014/main" id="{18A9AFEE-EEAF-4F7A-876D-3FAF2EC1FB3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7"/>
          <a:stretch/>
        </p:blipFill>
        <p:spPr bwMode="auto">
          <a:xfrm>
            <a:off x="1964167" y="3362769"/>
            <a:ext cx="1764000" cy="1080000"/>
          </a:xfrm>
          <a:prstGeom prst="rect">
            <a:avLst/>
          </a:prstGeom>
          <a:ln w="19050" cap="sq">
            <a:solidFill>
              <a:schemeClr val="bg1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8170C3E-818C-4063-9137-27018A4D375F}"/>
              </a:ext>
            </a:extLst>
          </p:cNvPr>
          <p:cNvSpPr/>
          <p:nvPr/>
        </p:nvSpPr>
        <p:spPr>
          <a:xfrm>
            <a:off x="480991" y="6773"/>
            <a:ext cx="8842397" cy="6087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НОВОВВЕДЕНИЯ ПРОЕКТА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ВОЕННОЙ ДОКТРИНЫ РЕСПУБЛИКИ БЕЛАРУСЬ 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058B537-B767-484B-A965-523F5D5D64F6}"/>
              </a:ext>
            </a:extLst>
          </p:cNvPr>
          <p:cNvGrpSpPr/>
          <p:nvPr/>
        </p:nvGrpSpPr>
        <p:grpSpPr>
          <a:xfrm>
            <a:off x="0" y="0"/>
            <a:ext cx="963859" cy="491893"/>
            <a:chOff x="-15577" y="-7620"/>
            <a:chExt cx="1116013" cy="618432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6C514800-FFA4-4353-8515-D3214CABE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D0F588"/>
                </a:clrFrom>
                <a:clrTo>
                  <a:srgbClr val="D0F58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7" y="-7620"/>
              <a:ext cx="1116013" cy="56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028" descr="ГШ">
              <a:extLst>
                <a:ext uri="{FF2B5EF4-FFF2-40B4-BE49-F238E27FC236}">
                  <a16:creationId xmlns:a16="http://schemas.microsoft.com/office/drawing/2014/main" id="{0E1D5930-60E6-49BA-B849-642E866331A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50" y="46784"/>
              <a:ext cx="586533" cy="564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0804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2640</TotalTime>
  <Words>1250</Words>
  <Application>Microsoft Office PowerPoint</Application>
  <PresentationFormat>Произвольный</PresentationFormat>
  <Paragraphs>169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Impact</vt:lpstr>
      <vt:lpstr>Palatino Linotype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Дашкова Наталья Николаевна</cp:lastModifiedBy>
  <cp:revision>355</cp:revision>
  <dcterms:created xsi:type="dcterms:W3CDTF">2023-11-15T08:45:56Z</dcterms:created>
  <dcterms:modified xsi:type="dcterms:W3CDTF">2024-02-29T08:05:23Z</dcterms:modified>
</cp:coreProperties>
</file>